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FC6"/>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C5A860-F335-4252-AA00-24FB67ED2982}"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6AB1048-0047-48CA-88BA-D69B470942CF}"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2648" y="557784"/>
            <a:ext cx="7734300" cy="564342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5BD83879-648C-49A9-81A2-0EF5946532D0}"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04BC802-30E3-4658-9CCA-F873646FEC67}"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AB227A3-19CE-4153-81CE-64EB7AB094B3}"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2081369"/>
            <a:ext cx="5410200" cy="409559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2" y="2081369"/>
            <a:ext cx="5410200" cy="409559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B819A100-10F6-477E-8847-29D479EF1C92}"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842211"/>
            <a:ext cx="5387975" cy="334745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67890" y="2842211"/>
            <a:ext cx="5414510" cy="334745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DF128AB-198A-495F-8475-FDB360C9873F}" type="datetime1">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21A235E-F8FD-479F-9FC7-18BE84110877}" type="datetime1">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0F09B-68DA-462E-9DB4-4C9ADAB8CBCC}"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7AC4E36-FABE-47EB-AA7F-C19A93824617}"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199CE6B-5DE6-4A2D-B72E-5E8969F9F56F}"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0.m4a"/><Relationship Id="rId2" Type="http://schemas.openxmlformats.org/officeDocument/2006/relationships/audio" Target="../media/media10.m4a"/><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1.m4a"/><Relationship Id="rId2" Type="http://schemas.openxmlformats.org/officeDocument/2006/relationships/audio" Target="../media/media11.m4a"/><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2.m4a"/><Relationship Id="rId1" Type="http://schemas.openxmlformats.org/officeDocument/2006/relationships/audio" Target="../media/media12.m4a"/></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4.m4a"/><Relationship Id="rId2" Type="http://schemas.openxmlformats.org/officeDocument/2006/relationships/audio" Target="../media/media4.m4a"/><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6.m4a"/><Relationship Id="rId2" Type="http://schemas.openxmlformats.org/officeDocument/2006/relationships/audio" Target="../media/media6.m4a"/><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7.m4a"/><Relationship Id="rId2" Type="http://schemas.openxmlformats.org/officeDocument/2006/relationships/audio" Target="../media/media7.m4a"/><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9.m4a"/><Relationship Id="rId3" Type="http://schemas.openxmlformats.org/officeDocument/2006/relationships/audio" Target="../media/media9.m4a"/><Relationship Id="rId2" Type="http://schemas.openxmlformats.org/officeDocument/2006/relationships/image" Target="../media/image11.jpe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Rectangle 4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5" name="Rectangle 44"/>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 descr="A blue abstract watercolor pattern on a white background"/>
          <p:cNvPicPr>
            <a:picLocks noChangeAspect="1"/>
          </p:cNvPicPr>
          <p:nvPr/>
        </p:nvPicPr>
        <p:blipFill rotWithShape="1">
          <a:blip r:embed="rId1"/>
          <a:srcRect t="7866" b="7865"/>
          <a:stretch>
            <a:fillRect/>
          </a:stretch>
        </p:blipFill>
        <p:spPr>
          <a:xfrm>
            <a:off x="-1" y="10"/>
            <a:ext cx="12192001" cy="6857990"/>
          </a:xfrm>
          <a:prstGeom prst="rect">
            <a:avLst/>
          </a:prstGeom>
        </p:spPr>
      </p:pic>
      <p:sp useBgFill="1">
        <p:nvSpPr>
          <p:cNvPr id="47" name="Freeform: Shape 46"/>
          <p:cNvSpPr>
            <a:spLocks noGrp="1" noRot="1" noChangeAspect="1" noMove="1" noResize="1" noEditPoints="1" noAdjustHandles="1" noChangeArrowheads="1" noChangeShapeType="1" noTextEdit="1"/>
          </p:cNvSpPr>
          <p:nvPr/>
        </p:nvSpPr>
        <p:spPr>
          <a:xfrm>
            <a:off x="837986" y="0"/>
            <a:ext cx="10615629" cy="6858000"/>
          </a:xfrm>
          <a:custGeom>
            <a:avLst/>
            <a:gdLst>
              <a:gd name="connsiteX0" fmla="*/ 7169276 w 10615629"/>
              <a:gd name="connsiteY0" fmla="*/ 5704266 h 6858000"/>
              <a:gd name="connsiteX1" fmla="*/ 7514897 w 10615629"/>
              <a:gd name="connsiteY1" fmla="*/ 6049887 h 6858000"/>
              <a:gd name="connsiteX2" fmla="*/ 7169276 w 10615629"/>
              <a:gd name="connsiteY2" fmla="*/ 6395508 h 6858000"/>
              <a:gd name="connsiteX3" fmla="*/ 6823655 w 10615629"/>
              <a:gd name="connsiteY3" fmla="*/ 6049887 h 6858000"/>
              <a:gd name="connsiteX4" fmla="*/ 7169276 w 10615629"/>
              <a:gd name="connsiteY4" fmla="*/ 5704266 h 6858000"/>
              <a:gd name="connsiteX5" fmla="*/ 10010446 w 10615629"/>
              <a:gd name="connsiteY5" fmla="*/ 2324705 h 6858000"/>
              <a:gd name="connsiteX6" fmla="*/ 10456760 w 10615629"/>
              <a:gd name="connsiteY6" fmla="*/ 2771019 h 6858000"/>
              <a:gd name="connsiteX7" fmla="*/ 10010446 w 10615629"/>
              <a:gd name="connsiteY7" fmla="*/ 3217333 h 6858000"/>
              <a:gd name="connsiteX8" fmla="*/ 9564132 w 10615629"/>
              <a:gd name="connsiteY8" fmla="*/ 2771019 h 6858000"/>
              <a:gd name="connsiteX9" fmla="*/ 10010446 w 10615629"/>
              <a:gd name="connsiteY9" fmla="*/ 2324705 h 6858000"/>
              <a:gd name="connsiteX10" fmla="*/ 10354145 w 10615629"/>
              <a:gd name="connsiteY10" fmla="*/ 1665213 h 6858000"/>
              <a:gd name="connsiteX11" fmla="*/ 10615629 w 10615629"/>
              <a:gd name="connsiteY11" fmla="*/ 1926697 h 6858000"/>
              <a:gd name="connsiteX12" fmla="*/ 10354145 w 10615629"/>
              <a:gd name="connsiteY12" fmla="*/ 2188181 h 6858000"/>
              <a:gd name="connsiteX13" fmla="*/ 10092661 w 10615629"/>
              <a:gd name="connsiteY13" fmla="*/ 1926697 h 6858000"/>
              <a:gd name="connsiteX14" fmla="*/ 10354145 w 10615629"/>
              <a:gd name="connsiteY14" fmla="*/ 1665213 h 6858000"/>
              <a:gd name="connsiteX15" fmla="*/ 1458901 w 10615629"/>
              <a:gd name="connsiteY15" fmla="*/ 659644 h 6858000"/>
              <a:gd name="connsiteX16" fmla="*/ 1905215 w 10615629"/>
              <a:gd name="connsiteY16" fmla="*/ 1105958 h 6858000"/>
              <a:gd name="connsiteX17" fmla="*/ 1458901 w 10615629"/>
              <a:gd name="connsiteY17" fmla="*/ 1552272 h 6858000"/>
              <a:gd name="connsiteX18" fmla="*/ 1012587 w 10615629"/>
              <a:gd name="connsiteY18" fmla="*/ 1105958 h 6858000"/>
              <a:gd name="connsiteX19" fmla="*/ 1458901 w 10615629"/>
              <a:gd name="connsiteY19" fmla="*/ 659644 h 6858000"/>
              <a:gd name="connsiteX20" fmla="*/ 6674038 w 10615629"/>
              <a:gd name="connsiteY20" fmla="*/ 0 h 6858000"/>
              <a:gd name="connsiteX21" fmla="*/ 10121228 w 10615629"/>
              <a:gd name="connsiteY21" fmla="*/ 0 h 6858000"/>
              <a:gd name="connsiteX22" fmla="*/ 10122250 w 10615629"/>
              <a:gd name="connsiteY22" fmla="*/ 1542 h 6858000"/>
              <a:gd name="connsiteX23" fmla="*/ 9914575 w 10615629"/>
              <a:gd name="connsiteY23" fmla="*/ 1714821 h 6858000"/>
              <a:gd name="connsiteX24" fmla="*/ 9361609 w 10615629"/>
              <a:gd name="connsiteY24" fmla="*/ 2396453 h 6858000"/>
              <a:gd name="connsiteX25" fmla="*/ 9334635 w 10615629"/>
              <a:gd name="connsiteY25" fmla="*/ 3107486 h 6858000"/>
              <a:gd name="connsiteX26" fmla="*/ 9815042 w 10615629"/>
              <a:gd name="connsiteY26" fmla="*/ 3891891 h 6858000"/>
              <a:gd name="connsiteX27" fmla="*/ 9376176 w 10615629"/>
              <a:gd name="connsiteY27" fmla="*/ 5202286 h 6858000"/>
              <a:gd name="connsiteX28" fmla="*/ 7869813 w 10615629"/>
              <a:gd name="connsiteY28" fmla="*/ 5436960 h 6858000"/>
              <a:gd name="connsiteX29" fmla="*/ 6545392 w 10615629"/>
              <a:gd name="connsiteY29" fmla="*/ 5630362 h 6858000"/>
              <a:gd name="connsiteX30" fmla="*/ 5772723 w 10615629"/>
              <a:gd name="connsiteY30" fmla="*/ 6502431 h 6858000"/>
              <a:gd name="connsiteX31" fmla="*/ 5542129 w 10615629"/>
              <a:gd name="connsiteY31" fmla="*/ 6791052 h 6858000"/>
              <a:gd name="connsiteX32" fmla="*/ 5487454 w 10615629"/>
              <a:gd name="connsiteY32" fmla="*/ 6858000 h 6858000"/>
              <a:gd name="connsiteX33" fmla="*/ 3860772 w 10615629"/>
              <a:gd name="connsiteY33" fmla="*/ 6858000 h 6858000"/>
              <a:gd name="connsiteX34" fmla="*/ 3806309 w 10615629"/>
              <a:gd name="connsiteY34" fmla="*/ 6753976 h 6858000"/>
              <a:gd name="connsiteX35" fmla="*/ 3692626 w 10615629"/>
              <a:gd name="connsiteY35" fmla="*/ 6315366 h 6858000"/>
              <a:gd name="connsiteX36" fmla="*/ 2561203 w 10615629"/>
              <a:gd name="connsiteY36" fmla="*/ 5694965 h 6858000"/>
              <a:gd name="connsiteX37" fmla="*/ 69617 w 10615629"/>
              <a:gd name="connsiteY37" fmla="*/ 4316865 h 6858000"/>
              <a:gd name="connsiteX38" fmla="*/ 1643 w 10615629"/>
              <a:gd name="connsiteY38" fmla="*/ 3718987 h 6858000"/>
              <a:gd name="connsiteX39" fmla="*/ 368893 w 10615629"/>
              <a:gd name="connsiteY39" fmla="*/ 2555465 h 6858000"/>
              <a:gd name="connsiteX40" fmla="*/ 1113509 w 10615629"/>
              <a:gd name="connsiteY40" fmla="*/ 2231777 h 6858000"/>
              <a:gd name="connsiteX41" fmla="*/ 2037233 w 10615629"/>
              <a:gd name="connsiteY41" fmla="*/ 2044714 h 6858000"/>
              <a:gd name="connsiteX42" fmla="*/ 2547311 w 10615629"/>
              <a:gd name="connsiteY42" fmla="*/ 1444273 h 6858000"/>
              <a:gd name="connsiteX43" fmla="*/ 3900864 w 10615629"/>
              <a:gd name="connsiteY43" fmla="*/ 617925 h 6858000"/>
              <a:gd name="connsiteX44" fmla="*/ 4571572 w 10615629"/>
              <a:gd name="connsiteY44" fmla="*/ 899937 h 6858000"/>
              <a:gd name="connsiteX45" fmla="*/ 6039226 w 10615629"/>
              <a:gd name="connsiteY45" fmla="*/ 670658 h 6858000"/>
              <a:gd name="connsiteX46" fmla="*/ 6656610 w 10615629"/>
              <a:gd name="connsiteY46" fmla="*/ 161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15629" h="6858000">
                <a:moveTo>
                  <a:pt x="7169276" y="5704266"/>
                </a:moveTo>
                <a:cubicBezTo>
                  <a:pt x="7360157" y="5704266"/>
                  <a:pt x="7514897" y="5859006"/>
                  <a:pt x="7514897" y="6049887"/>
                </a:cubicBezTo>
                <a:cubicBezTo>
                  <a:pt x="7514897" y="6240768"/>
                  <a:pt x="7360157" y="6395508"/>
                  <a:pt x="7169276" y="6395508"/>
                </a:cubicBezTo>
                <a:cubicBezTo>
                  <a:pt x="6978395" y="6395508"/>
                  <a:pt x="6823655" y="6240768"/>
                  <a:pt x="6823655" y="6049887"/>
                </a:cubicBezTo>
                <a:cubicBezTo>
                  <a:pt x="6823655" y="5859006"/>
                  <a:pt x="6978395" y="5704266"/>
                  <a:pt x="7169276" y="5704266"/>
                </a:cubicBezTo>
                <a:close/>
                <a:moveTo>
                  <a:pt x="10010446" y="2324705"/>
                </a:moveTo>
                <a:cubicBezTo>
                  <a:pt x="10256938" y="2324705"/>
                  <a:pt x="10456760" y="2524528"/>
                  <a:pt x="10456760" y="2771019"/>
                </a:cubicBezTo>
                <a:cubicBezTo>
                  <a:pt x="10456760" y="3017511"/>
                  <a:pt x="10256938" y="3217333"/>
                  <a:pt x="10010446" y="3217333"/>
                </a:cubicBezTo>
                <a:cubicBezTo>
                  <a:pt x="9763954" y="3217333"/>
                  <a:pt x="9564132" y="3017511"/>
                  <a:pt x="9564132" y="2771019"/>
                </a:cubicBezTo>
                <a:cubicBezTo>
                  <a:pt x="9564132" y="2524528"/>
                  <a:pt x="9763954" y="2324705"/>
                  <a:pt x="10010446" y="2324705"/>
                </a:cubicBezTo>
                <a:close/>
                <a:moveTo>
                  <a:pt x="10354145" y="1665213"/>
                </a:moveTo>
                <a:cubicBezTo>
                  <a:pt x="10498559" y="1665213"/>
                  <a:pt x="10615629" y="1782283"/>
                  <a:pt x="10615629" y="1926697"/>
                </a:cubicBezTo>
                <a:cubicBezTo>
                  <a:pt x="10615629" y="2071111"/>
                  <a:pt x="10498559" y="2188181"/>
                  <a:pt x="10354145" y="2188181"/>
                </a:cubicBezTo>
                <a:cubicBezTo>
                  <a:pt x="10209731" y="2188181"/>
                  <a:pt x="10092661" y="2071111"/>
                  <a:pt x="10092661" y="1926697"/>
                </a:cubicBezTo>
                <a:cubicBezTo>
                  <a:pt x="10092661" y="1782283"/>
                  <a:pt x="10209731" y="1665213"/>
                  <a:pt x="10354145" y="1665213"/>
                </a:cubicBezTo>
                <a:close/>
                <a:moveTo>
                  <a:pt x="1458901" y="659644"/>
                </a:moveTo>
                <a:cubicBezTo>
                  <a:pt x="1705393" y="659644"/>
                  <a:pt x="1905215" y="859466"/>
                  <a:pt x="1905215" y="1105958"/>
                </a:cubicBezTo>
                <a:cubicBezTo>
                  <a:pt x="1905215" y="1352450"/>
                  <a:pt x="1705393" y="1552272"/>
                  <a:pt x="1458901" y="1552272"/>
                </a:cubicBezTo>
                <a:cubicBezTo>
                  <a:pt x="1212409" y="1552272"/>
                  <a:pt x="1012587" y="1352450"/>
                  <a:pt x="1012587" y="1105958"/>
                </a:cubicBezTo>
                <a:cubicBezTo>
                  <a:pt x="1012587" y="859466"/>
                  <a:pt x="1212409" y="659644"/>
                  <a:pt x="1458901" y="659644"/>
                </a:cubicBezTo>
                <a:close/>
                <a:moveTo>
                  <a:pt x="6674038" y="0"/>
                </a:moveTo>
                <a:lnTo>
                  <a:pt x="10121228" y="0"/>
                </a:lnTo>
                <a:lnTo>
                  <a:pt x="10122250" y="1542"/>
                </a:lnTo>
                <a:cubicBezTo>
                  <a:pt x="10407914" y="485220"/>
                  <a:pt x="10448238" y="1134713"/>
                  <a:pt x="9914575" y="1714821"/>
                </a:cubicBezTo>
                <a:cubicBezTo>
                  <a:pt x="9716856" y="1929804"/>
                  <a:pt x="9539638" y="2164208"/>
                  <a:pt x="9361609" y="2396453"/>
                </a:cubicBezTo>
                <a:cubicBezTo>
                  <a:pt x="9193292" y="2616157"/>
                  <a:pt x="9188572" y="2869712"/>
                  <a:pt x="9334635" y="3107486"/>
                </a:cubicBezTo>
                <a:cubicBezTo>
                  <a:pt x="9495670" y="3368730"/>
                  <a:pt x="9683004" y="3617025"/>
                  <a:pt x="9815042" y="3891891"/>
                </a:cubicBezTo>
                <a:cubicBezTo>
                  <a:pt x="10050525" y="4382007"/>
                  <a:pt x="9955575" y="4864841"/>
                  <a:pt x="9376176" y="5202286"/>
                </a:cubicBezTo>
                <a:cubicBezTo>
                  <a:pt x="8901029" y="5479039"/>
                  <a:pt x="8396077" y="5489829"/>
                  <a:pt x="7869813" y="5436960"/>
                </a:cubicBezTo>
                <a:cubicBezTo>
                  <a:pt x="7414764" y="5391373"/>
                  <a:pt x="6924917" y="5356038"/>
                  <a:pt x="6545392" y="5630362"/>
                </a:cubicBezTo>
                <a:cubicBezTo>
                  <a:pt x="6238294" y="5852628"/>
                  <a:pt x="6024795" y="6205178"/>
                  <a:pt x="5772723" y="6502431"/>
                </a:cubicBezTo>
                <a:cubicBezTo>
                  <a:pt x="5693285" y="6596233"/>
                  <a:pt x="5618533" y="6694485"/>
                  <a:pt x="5542129" y="6791052"/>
                </a:cubicBezTo>
                <a:lnTo>
                  <a:pt x="5487454" y="6858000"/>
                </a:lnTo>
                <a:lnTo>
                  <a:pt x="3860772" y="6858000"/>
                </a:lnTo>
                <a:lnTo>
                  <a:pt x="3806309" y="6753976"/>
                </a:lnTo>
                <a:cubicBezTo>
                  <a:pt x="3748311" y="6617180"/>
                  <a:pt x="3717510" y="6461835"/>
                  <a:pt x="3692626" y="6315366"/>
                </a:cubicBezTo>
                <a:cubicBezTo>
                  <a:pt x="3594980" y="5743923"/>
                  <a:pt x="2996563" y="5569132"/>
                  <a:pt x="2561203" y="5694965"/>
                </a:cubicBezTo>
                <a:cubicBezTo>
                  <a:pt x="1295584" y="6063834"/>
                  <a:pt x="405173" y="5417942"/>
                  <a:pt x="69617" y="4316865"/>
                </a:cubicBezTo>
                <a:cubicBezTo>
                  <a:pt x="12163" y="4128181"/>
                  <a:pt x="22818" y="3919404"/>
                  <a:pt x="1643" y="3718987"/>
                </a:cubicBezTo>
                <a:cubicBezTo>
                  <a:pt x="-11845" y="3285650"/>
                  <a:pt x="53163" y="2879692"/>
                  <a:pt x="368893" y="2555465"/>
                </a:cubicBezTo>
                <a:cubicBezTo>
                  <a:pt x="570254" y="2348709"/>
                  <a:pt x="826642" y="2266304"/>
                  <a:pt x="1113509" y="2231777"/>
                </a:cubicBezTo>
                <a:cubicBezTo>
                  <a:pt x="1425464" y="2194013"/>
                  <a:pt x="1739171" y="2139122"/>
                  <a:pt x="2037233" y="2044714"/>
                </a:cubicBezTo>
                <a:cubicBezTo>
                  <a:pt x="2313448" y="1957047"/>
                  <a:pt x="2430109" y="1689061"/>
                  <a:pt x="2547311" y="1444273"/>
                </a:cubicBezTo>
                <a:cubicBezTo>
                  <a:pt x="2839304" y="834121"/>
                  <a:pt x="3300290" y="529585"/>
                  <a:pt x="3900864" y="617925"/>
                </a:cubicBezTo>
                <a:cubicBezTo>
                  <a:pt x="4133785" y="652182"/>
                  <a:pt x="4362119" y="778959"/>
                  <a:pt x="4571572" y="899937"/>
                </a:cubicBezTo>
                <a:cubicBezTo>
                  <a:pt x="5133170" y="1224435"/>
                  <a:pt x="5641899" y="1068660"/>
                  <a:pt x="6039226" y="670658"/>
                </a:cubicBezTo>
                <a:cubicBezTo>
                  <a:pt x="6250634" y="458239"/>
                  <a:pt x="6444898" y="227157"/>
                  <a:pt x="6656610" y="161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p:cNvSpPr>
            <a:spLocks noGrp="1"/>
          </p:cNvSpPr>
          <p:nvPr>
            <p:ph type="ctrTitle"/>
          </p:nvPr>
        </p:nvSpPr>
        <p:spPr>
          <a:xfrm>
            <a:off x="2891743" y="1122363"/>
            <a:ext cx="6458556" cy="2387600"/>
          </a:xfrm>
        </p:spPr>
        <p:txBody>
          <a:bodyPr>
            <a:normAutofit/>
          </a:bodyPr>
          <a:lstStyle/>
          <a:p>
            <a:pPr algn="ctr"/>
            <a:r>
              <a:rPr lang="en-US" dirty="0"/>
              <a:t>The Voyages of The Slave Ships</a:t>
            </a:r>
            <a:endParaRPr lang="en-US" dirty="0"/>
          </a:p>
        </p:txBody>
      </p:sp>
      <p:sp>
        <p:nvSpPr>
          <p:cNvPr id="3" name="Subtitle 2"/>
          <p:cNvSpPr>
            <a:spLocks noGrp="1"/>
          </p:cNvSpPr>
          <p:nvPr>
            <p:ph type="subTitle" idx="1"/>
          </p:nvPr>
        </p:nvSpPr>
        <p:spPr>
          <a:xfrm>
            <a:off x="2891743" y="3602038"/>
            <a:ext cx="6458556" cy="1655762"/>
          </a:xfrm>
        </p:spPr>
        <p:txBody>
          <a:bodyPr>
            <a:normAutofit/>
          </a:bodyPr>
          <a:lstStyle/>
          <a:p>
            <a:pPr marL="0" marR="0" algn="ctr">
              <a:lnSpc>
                <a:spcPct val="100000"/>
              </a:lnSpc>
              <a:spcBef>
                <a:spcPts val="0"/>
              </a:spcBef>
              <a:spcAft>
                <a:spcPts val="800"/>
              </a:spcAft>
            </a:pPr>
            <a:r>
              <a:rPr lang="en-US" sz="1700" kern="100">
                <a:effectLst/>
                <a:latin typeface="Calibri" panose="020F0502020204030204" pitchFamily="34" charset="0"/>
                <a:ea typeface="Calibri" panose="020F0502020204030204" pitchFamily="34" charset="0"/>
                <a:cs typeface="Times New Roman" panose="02020603050405020304" pitchFamily="18" charset="0"/>
              </a:rPr>
              <a:t>                                                      Diamond Gregory</a:t>
            </a:r>
            <a:endParaRPr lang="en-US" sz="17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800"/>
              </a:spcAft>
            </a:pPr>
            <a:r>
              <a:rPr lang="en-US" sz="1700" kern="100">
                <a:effectLst/>
                <a:latin typeface="Calibri" panose="020F0502020204030204" pitchFamily="34" charset="0"/>
                <a:ea typeface="Calibri" panose="020F0502020204030204" pitchFamily="34" charset="0"/>
                <a:cs typeface="Times New Roman" panose="02020603050405020304" pitchFamily="18" charset="0"/>
              </a:rPr>
              <a:t>                            HIST 374 </a:t>
            </a:r>
            <a:r>
              <a:rPr lang="en-US" sz="1700" kern="100">
                <a:effectLst/>
                <a:latin typeface="Open Sans" panose="020B0606030504020204" pitchFamily="34" charset="0"/>
                <a:ea typeface="Calibri" panose="020F0502020204030204" pitchFamily="34" charset="0"/>
                <a:cs typeface="Times New Roman" panose="02020603050405020304" pitchFamily="18" charset="0"/>
              </a:rPr>
              <a:t>Africa and the Atlantic Slave Trade</a:t>
            </a:r>
            <a:endParaRPr lang="en-US" sz="17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800"/>
              </a:spcAft>
            </a:pPr>
            <a:r>
              <a:rPr lang="en-US" sz="1700" kern="100">
                <a:effectLst/>
                <a:latin typeface="Open Sans" panose="020B0606030504020204" pitchFamily="34" charset="0"/>
                <a:ea typeface="Calibri" panose="020F0502020204030204" pitchFamily="34" charset="0"/>
                <a:cs typeface="Times New Roman" panose="02020603050405020304" pitchFamily="18" charset="0"/>
              </a:rPr>
              <a:t>                                         Professor Remi Alapo</a:t>
            </a:r>
            <a:endParaRPr lang="en-US" sz="17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800"/>
              </a:spcAft>
            </a:pPr>
            <a:r>
              <a:rPr lang="en-US" sz="1700" kern="100">
                <a:effectLst/>
                <a:latin typeface="Open Sans" panose="020B0606030504020204" pitchFamily="34" charset="0"/>
                <a:ea typeface="Calibri" panose="020F0502020204030204" pitchFamily="34" charset="0"/>
                <a:cs typeface="Times New Roman" panose="02020603050405020304" pitchFamily="18" charset="0"/>
              </a:rPr>
              <a:t>                                               York College</a:t>
            </a:r>
            <a:endParaRPr lang="en-US" sz="1700"/>
          </a:p>
          <a:p>
            <a:pPr algn="ctr">
              <a:lnSpc>
                <a:spcPct val="100000"/>
              </a:lnSpc>
            </a:pPr>
            <a:endParaRPr lang="en-US" sz="1700"/>
          </a:p>
        </p:txBody>
      </p:sp>
      <p:pic>
        <p:nvPicPr>
          <p:cNvPr id="28" name="Audio 2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3400" advTm="12685">
        <p14:reveal/>
      </p:transition>
    </mc:Choice>
    <mc:Fallback>
      <p:transition spd="slow" advTm="126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841248" y="552782"/>
            <a:ext cx="10766774" cy="1514143"/>
          </a:xfrm>
        </p:spPr>
        <p:txBody>
          <a:bodyPr>
            <a:normAutofit/>
          </a:bodyPr>
          <a:lstStyle/>
          <a:p>
            <a:r>
              <a:rPr lang="en-US" dirty="0"/>
              <a:t>                            Slave Trade Act</a:t>
            </a:r>
            <a:endParaRPr lang="en-US" dirty="0"/>
          </a:p>
        </p:txBody>
      </p:sp>
      <p:pic>
        <p:nvPicPr>
          <p:cNvPr id="5" name="Picture 4" descr="The Statue of Liberty in Manhattan"/>
          <p:cNvPicPr>
            <a:picLocks noChangeAspect="1"/>
          </p:cNvPicPr>
          <p:nvPr/>
        </p:nvPicPr>
        <p:blipFill rotWithShape="1">
          <a:blip r:embed="rId1"/>
          <a:srcRect t="3564" r="2" b="3566"/>
          <a:stretch>
            <a:fillRect/>
          </a:stretch>
        </p:blipFill>
        <p:spPr>
          <a:xfrm>
            <a:off x="20" y="2914649"/>
            <a:ext cx="6361059" cy="3943347"/>
          </a:xfrm>
          <a:custGeom>
            <a:avLst/>
            <a:gdLst/>
            <a:ahLst/>
            <a:cxnLst/>
            <a:rect l="l" t="t" r="r" b="b"/>
            <a:pathLst>
              <a:path w="6361079" h="3943347">
                <a:moveTo>
                  <a:pt x="521474" y="414420"/>
                </a:moveTo>
                <a:cubicBezTo>
                  <a:pt x="604087" y="416876"/>
                  <a:pt x="680773" y="462341"/>
                  <a:pt x="722249" y="543640"/>
                </a:cubicBezTo>
                <a:cubicBezTo>
                  <a:pt x="788608" y="673720"/>
                  <a:pt x="739700" y="846277"/>
                  <a:pt x="613008" y="929058"/>
                </a:cubicBezTo>
                <a:cubicBezTo>
                  <a:pt x="581335" y="949753"/>
                  <a:pt x="547799" y="962878"/>
                  <a:pt x="514274" y="968891"/>
                </a:cubicBezTo>
                <a:cubicBezTo>
                  <a:pt x="489130" y="973403"/>
                  <a:pt x="463992" y="973912"/>
                  <a:pt x="439653" y="970617"/>
                </a:cubicBezTo>
                <a:cubicBezTo>
                  <a:pt x="366631" y="960729"/>
                  <a:pt x="300784" y="916586"/>
                  <a:pt x="263455" y="843416"/>
                </a:cubicBezTo>
                <a:cubicBezTo>
                  <a:pt x="197095" y="713337"/>
                  <a:pt x="246004" y="540779"/>
                  <a:pt x="372696" y="457999"/>
                </a:cubicBezTo>
                <a:cubicBezTo>
                  <a:pt x="420205" y="426956"/>
                  <a:pt x="471906" y="412946"/>
                  <a:pt x="521474" y="414420"/>
                </a:cubicBezTo>
                <a:close/>
                <a:moveTo>
                  <a:pt x="988185" y="281716"/>
                </a:moveTo>
                <a:cubicBezTo>
                  <a:pt x="1037936" y="272792"/>
                  <a:pt x="1087637" y="295525"/>
                  <a:pt x="1112257" y="343785"/>
                </a:cubicBezTo>
                <a:cubicBezTo>
                  <a:pt x="1145083" y="408130"/>
                  <a:pt x="1120890" y="493488"/>
                  <a:pt x="1058219" y="534438"/>
                </a:cubicBezTo>
                <a:cubicBezTo>
                  <a:pt x="1042551" y="544675"/>
                  <a:pt x="1025962" y="551167"/>
                  <a:pt x="1009378" y="554142"/>
                </a:cubicBezTo>
                <a:cubicBezTo>
                  <a:pt x="992795" y="557117"/>
                  <a:pt x="976216" y="556574"/>
                  <a:pt x="960571" y="552740"/>
                </a:cubicBezTo>
                <a:cubicBezTo>
                  <a:pt x="929280" y="545075"/>
                  <a:pt x="901719" y="524246"/>
                  <a:pt x="885306" y="492074"/>
                </a:cubicBezTo>
                <a:cubicBezTo>
                  <a:pt x="852480" y="427728"/>
                  <a:pt x="876674" y="342369"/>
                  <a:pt x="939345" y="301420"/>
                </a:cubicBezTo>
                <a:cubicBezTo>
                  <a:pt x="955012" y="291183"/>
                  <a:pt x="971601" y="284691"/>
                  <a:pt x="988185" y="281716"/>
                </a:cubicBezTo>
                <a:close/>
                <a:moveTo>
                  <a:pt x="5006427" y="845"/>
                </a:moveTo>
                <a:cubicBezTo>
                  <a:pt x="5347805" y="-11751"/>
                  <a:pt x="5676540" y="116155"/>
                  <a:pt x="5981087" y="410490"/>
                </a:cubicBezTo>
                <a:cubicBezTo>
                  <a:pt x="6412348" y="827687"/>
                  <a:pt x="6605759" y="1875951"/>
                  <a:pt x="5850729" y="2477646"/>
                </a:cubicBezTo>
                <a:cubicBezTo>
                  <a:pt x="5675883" y="2617020"/>
                  <a:pt x="5510922" y="2776772"/>
                  <a:pt x="5345844" y="2934556"/>
                </a:cubicBezTo>
                <a:cubicBezTo>
                  <a:pt x="5189746" y="3083841"/>
                  <a:pt x="5136460" y="3294597"/>
                  <a:pt x="5187221" y="3522782"/>
                </a:cubicBezTo>
                <a:cubicBezTo>
                  <a:pt x="5215294" y="3648193"/>
                  <a:pt x="5248406" y="3772235"/>
                  <a:pt x="5278756" y="3896963"/>
                </a:cubicBezTo>
                <a:lnTo>
                  <a:pt x="5289244" y="3943347"/>
                </a:lnTo>
                <a:lnTo>
                  <a:pt x="0" y="3943347"/>
                </a:lnTo>
                <a:lnTo>
                  <a:pt x="0" y="1141130"/>
                </a:lnTo>
                <a:lnTo>
                  <a:pt x="20427" y="1143747"/>
                </a:lnTo>
                <a:cubicBezTo>
                  <a:pt x="184004" y="1161317"/>
                  <a:pt x="349131" y="1167916"/>
                  <a:pt x="512761" y="1154170"/>
                </a:cubicBezTo>
                <a:cubicBezTo>
                  <a:pt x="714977" y="1137036"/>
                  <a:pt x="846044" y="936951"/>
                  <a:pt x="972888" y="756346"/>
                </a:cubicBezTo>
                <a:cubicBezTo>
                  <a:pt x="1288958" y="306148"/>
                  <a:pt x="1657725" y="145437"/>
                  <a:pt x="2042260" y="341101"/>
                </a:cubicBezTo>
                <a:cubicBezTo>
                  <a:pt x="2191395" y="416984"/>
                  <a:pt x="2319169" y="569188"/>
                  <a:pt x="2435451" y="712718"/>
                </a:cubicBezTo>
                <a:cubicBezTo>
                  <a:pt x="2747209" y="1097658"/>
                  <a:pt x="3118527" y="1070852"/>
                  <a:pt x="3463163" y="819175"/>
                </a:cubicBezTo>
                <a:cubicBezTo>
                  <a:pt x="3707831" y="639902"/>
                  <a:pt x="3938655" y="426737"/>
                  <a:pt x="4192369" y="273017"/>
                </a:cubicBezTo>
                <a:cubicBezTo>
                  <a:pt x="4467747" y="105432"/>
                  <a:pt x="4740911" y="10641"/>
                  <a:pt x="5006427" y="845"/>
                </a:cubicBezTo>
                <a:close/>
              </a:path>
            </a:pathLst>
          </a:custGeom>
        </p:spPr>
      </p:pic>
      <p:sp>
        <p:nvSpPr>
          <p:cNvPr id="3" name="Content Placeholder 2"/>
          <p:cNvSpPr>
            <a:spLocks noGrp="1"/>
          </p:cNvSpPr>
          <p:nvPr>
            <p:ph idx="1"/>
          </p:nvPr>
        </p:nvSpPr>
        <p:spPr>
          <a:xfrm>
            <a:off x="6794270" y="2391995"/>
            <a:ext cx="4813752" cy="3174788"/>
          </a:xfrm>
        </p:spPr>
        <p:txBody>
          <a:bodyPr anchor="t">
            <a:normAutofit/>
          </a:bodyPr>
          <a:lstStyle/>
          <a:p>
            <a:r>
              <a:rPr lang="en-US" dirty="0"/>
              <a:t>Slave Trade Act was established 1807. The act was to help put a stop to transporting slaves from Africa to Britain and The New World  “America”. </a:t>
            </a:r>
            <a:endParaRPr lang="en-US" dirty="0"/>
          </a:p>
          <a:p>
            <a:r>
              <a:rPr lang="en-US" dirty="0"/>
              <a:t>Although the law was in place, people were still transporting enslave illegally.</a:t>
            </a:r>
            <a:endParaRPr lang="en-US" dirty="0"/>
          </a:p>
          <a:p>
            <a:r>
              <a:rPr lang="en-US" dirty="0"/>
              <a:t>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250" advTm="36358">
        <p14:flip dir="r"/>
      </p:transition>
    </mc:Choice>
    <mc:Fallback>
      <p:transition spd="slow" advTm="363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609600" y="4297329"/>
            <a:ext cx="5934075" cy="1922496"/>
          </a:xfrm>
        </p:spPr>
        <p:txBody>
          <a:bodyPr anchor="ctr">
            <a:normAutofit/>
          </a:bodyPr>
          <a:lstStyle/>
          <a:p>
            <a:r>
              <a:rPr lang="en-US" dirty="0"/>
              <a:t>       The Clotilda</a:t>
            </a:r>
            <a:endParaRPr lang="en-US" dirty="0"/>
          </a:p>
        </p:txBody>
      </p:sp>
      <p:pic>
        <p:nvPicPr>
          <p:cNvPr id="5" name="Picture 4" descr="A close-up of a pair of horsesho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15472" b="23587"/>
          <a:stretch>
            <a:fillRect/>
          </a:stretch>
        </p:blipFill>
        <p:spPr>
          <a:xfrm>
            <a:off x="20" y="1"/>
            <a:ext cx="12191980" cy="4160803"/>
          </a:xfrm>
          <a:custGeom>
            <a:avLst/>
            <a:gdLst/>
            <a:ahLst/>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p:spPr>
      </p:pic>
      <p:sp>
        <p:nvSpPr>
          <p:cNvPr id="3" name="Content Placeholder 2"/>
          <p:cNvSpPr>
            <a:spLocks noGrp="1"/>
          </p:cNvSpPr>
          <p:nvPr>
            <p:ph idx="1"/>
          </p:nvPr>
        </p:nvSpPr>
        <p:spPr>
          <a:xfrm>
            <a:off x="6912404" y="4297329"/>
            <a:ext cx="4669996" cy="1922496"/>
          </a:xfrm>
        </p:spPr>
        <p:txBody>
          <a:bodyPr anchor="ctr">
            <a:normAutofit/>
          </a:bodyPr>
          <a:lstStyle/>
          <a:p>
            <a:pPr>
              <a:lnSpc>
                <a:spcPct val="100000"/>
              </a:lnSpc>
            </a:pPr>
            <a:r>
              <a:rPr lang="en-US" sz="1400"/>
              <a:t> The Clotilda set sail from Benin to Mobile, Al. The slave ship set sail in 1860, 50 years after the Slave Trade Act was set. According to research the ship carried 110 captive people. After arriving the Captain of the ship, William Foster decide to set the ship on fire so there would not be any evidence of the ship. Thanks to technology researchers and explorers are now able to find some artifacts from the sunken ship. </a:t>
            </a:r>
            <a:endParaRPr lang="en-US" sz="1400"/>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102368">
        <p15:prstTrans prst="fracture"/>
      </p:transition>
    </mc:Choice>
    <mc:Fallback>
      <p:transition spd="slow" advTm="102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p:cNvSpPr>
            <a:spLocks noGrp="1" noRot="1" noChangeAspect="1" noMove="1" noResize="1" noEditPoints="1" noAdjustHandles="1" noChangeArrowheads="1" noChangeShapeType="1" noTextEdit="1"/>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p:cNvSpPr>
            <a:spLocks noGrp="1" noRot="1" noChangeAspect="1" noMove="1" noResize="1" noEditPoints="1" noAdjustHandles="1" noChangeArrowheads="1" noChangeShapeType="1" noTextEdit="1"/>
          </p:cNvSpPr>
          <p:nvPr/>
        </p:nvSpPr>
        <p:spPr>
          <a:xfrm>
            <a:off x="837986" y="0"/>
            <a:ext cx="10615628" cy="6858000"/>
          </a:xfrm>
          <a:custGeom>
            <a:avLst/>
            <a:gdLst>
              <a:gd name="connsiteX0" fmla="*/ 7169275 w 10615628"/>
              <a:gd name="connsiteY0" fmla="*/ 5665108 h 6858000"/>
              <a:gd name="connsiteX1" fmla="*/ 7514896 w 10615628"/>
              <a:gd name="connsiteY1" fmla="*/ 6010729 h 6858000"/>
              <a:gd name="connsiteX2" fmla="*/ 7169275 w 10615628"/>
              <a:gd name="connsiteY2" fmla="*/ 6356350 h 6858000"/>
              <a:gd name="connsiteX3" fmla="*/ 6823654 w 10615628"/>
              <a:gd name="connsiteY3" fmla="*/ 6010729 h 6858000"/>
              <a:gd name="connsiteX4" fmla="*/ 7169275 w 10615628"/>
              <a:gd name="connsiteY4" fmla="*/ 5665108 h 6858000"/>
              <a:gd name="connsiteX5" fmla="*/ 10010445 w 10615628"/>
              <a:gd name="connsiteY5" fmla="*/ 2285547 h 6858000"/>
              <a:gd name="connsiteX6" fmla="*/ 10456759 w 10615628"/>
              <a:gd name="connsiteY6" fmla="*/ 2731861 h 6858000"/>
              <a:gd name="connsiteX7" fmla="*/ 10010445 w 10615628"/>
              <a:gd name="connsiteY7" fmla="*/ 3178175 h 6858000"/>
              <a:gd name="connsiteX8" fmla="*/ 9564131 w 10615628"/>
              <a:gd name="connsiteY8" fmla="*/ 2731861 h 6858000"/>
              <a:gd name="connsiteX9" fmla="*/ 10010445 w 10615628"/>
              <a:gd name="connsiteY9" fmla="*/ 2285547 h 6858000"/>
              <a:gd name="connsiteX10" fmla="*/ 10354144 w 10615628"/>
              <a:gd name="connsiteY10" fmla="*/ 1626055 h 6858000"/>
              <a:gd name="connsiteX11" fmla="*/ 10615628 w 10615628"/>
              <a:gd name="connsiteY11" fmla="*/ 1887539 h 6858000"/>
              <a:gd name="connsiteX12" fmla="*/ 10354144 w 10615628"/>
              <a:gd name="connsiteY12" fmla="*/ 2149023 h 6858000"/>
              <a:gd name="connsiteX13" fmla="*/ 10092660 w 10615628"/>
              <a:gd name="connsiteY13" fmla="*/ 1887539 h 6858000"/>
              <a:gd name="connsiteX14" fmla="*/ 10354144 w 10615628"/>
              <a:gd name="connsiteY14" fmla="*/ 1626055 h 6858000"/>
              <a:gd name="connsiteX15" fmla="*/ 1458900 w 10615628"/>
              <a:gd name="connsiteY15" fmla="*/ 620486 h 6858000"/>
              <a:gd name="connsiteX16" fmla="*/ 1905214 w 10615628"/>
              <a:gd name="connsiteY16" fmla="*/ 1066801 h 6858000"/>
              <a:gd name="connsiteX17" fmla="*/ 1458900 w 10615628"/>
              <a:gd name="connsiteY17" fmla="*/ 1513115 h 6858000"/>
              <a:gd name="connsiteX18" fmla="*/ 1012586 w 10615628"/>
              <a:gd name="connsiteY18" fmla="*/ 1066801 h 6858000"/>
              <a:gd name="connsiteX19" fmla="*/ 1458900 w 10615628"/>
              <a:gd name="connsiteY19" fmla="*/ 620486 h 6858000"/>
              <a:gd name="connsiteX20" fmla="*/ 6634576 w 10615628"/>
              <a:gd name="connsiteY20" fmla="*/ 0 h 6858000"/>
              <a:gd name="connsiteX21" fmla="*/ 10141833 w 10615628"/>
              <a:gd name="connsiteY21" fmla="*/ 0 h 6858000"/>
              <a:gd name="connsiteX22" fmla="*/ 10200259 w 10615628"/>
              <a:gd name="connsiteY22" fmla="*/ 112226 h 6858000"/>
              <a:gd name="connsiteX23" fmla="*/ 9914574 w 10615628"/>
              <a:gd name="connsiteY23" fmla="*/ 1675664 h 6858000"/>
              <a:gd name="connsiteX24" fmla="*/ 9361608 w 10615628"/>
              <a:gd name="connsiteY24" fmla="*/ 2357295 h 6858000"/>
              <a:gd name="connsiteX25" fmla="*/ 9334634 w 10615628"/>
              <a:gd name="connsiteY25" fmla="*/ 3068329 h 6858000"/>
              <a:gd name="connsiteX26" fmla="*/ 9815041 w 10615628"/>
              <a:gd name="connsiteY26" fmla="*/ 3852733 h 6858000"/>
              <a:gd name="connsiteX27" fmla="*/ 9376175 w 10615628"/>
              <a:gd name="connsiteY27" fmla="*/ 5163128 h 6858000"/>
              <a:gd name="connsiteX28" fmla="*/ 7869812 w 10615628"/>
              <a:gd name="connsiteY28" fmla="*/ 5397802 h 6858000"/>
              <a:gd name="connsiteX29" fmla="*/ 6545391 w 10615628"/>
              <a:gd name="connsiteY29" fmla="*/ 5591204 h 6858000"/>
              <a:gd name="connsiteX30" fmla="*/ 5772722 w 10615628"/>
              <a:gd name="connsiteY30" fmla="*/ 6463273 h 6858000"/>
              <a:gd name="connsiteX31" fmla="*/ 5542128 w 10615628"/>
              <a:gd name="connsiteY31" fmla="*/ 6751894 h 6858000"/>
              <a:gd name="connsiteX32" fmla="*/ 5455474 w 10615628"/>
              <a:gd name="connsiteY32" fmla="*/ 6858000 h 6858000"/>
              <a:gd name="connsiteX33" fmla="*/ 3884321 w 10615628"/>
              <a:gd name="connsiteY33" fmla="*/ 6858000 h 6858000"/>
              <a:gd name="connsiteX34" fmla="*/ 3874161 w 10615628"/>
              <a:gd name="connsiteY34" fmla="*/ 6844415 h 6858000"/>
              <a:gd name="connsiteX35" fmla="*/ 3692625 w 10615628"/>
              <a:gd name="connsiteY35" fmla="*/ 6276208 h 6858000"/>
              <a:gd name="connsiteX36" fmla="*/ 2561203 w 10615628"/>
              <a:gd name="connsiteY36" fmla="*/ 5655807 h 6858000"/>
              <a:gd name="connsiteX37" fmla="*/ 69616 w 10615628"/>
              <a:gd name="connsiteY37" fmla="*/ 4277707 h 6858000"/>
              <a:gd name="connsiteX38" fmla="*/ 1642 w 10615628"/>
              <a:gd name="connsiteY38" fmla="*/ 3679829 h 6858000"/>
              <a:gd name="connsiteX39" fmla="*/ 368893 w 10615628"/>
              <a:gd name="connsiteY39" fmla="*/ 2516307 h 6858000"/>
              <a:gd name="connsiteX40" fmla="*/ 1113509 w 10615628"/>
              <a:gd name="connsiteY40" fmla="*/ 2192619 h 6858000"/>
              <a:gd name="connsiteX41" fmla="*/ 2037232 w 10615628"/>
              <a:gd name="connsiteY41" fmla="*/ 2005556 h 6858000"/>
              <a:gd name="connsiteX42" fmla="*/ 2547311 w 10615628"/>
              <a:gd name="connsiteY42" fmla="*/ 1405116 h 6858000"/>
              <a:gd name="connsiteX43" fmla="*/ 3900863 w 10615628"/>
              <a:gd name="connsiteY43" fmla="*/ 578768 h 6858000"/>
              <a:gd name="connsiteX44" fmla="*/ 4571571 w 10615628"/>
              <a:gd name="connsiteY44" fmla="*/ 860779 h 6858000"/>
              <a:gd name="connsiteX45" fmla="*/ 6039225 w 10615628"/>
              <a:gd name="connsiteY45" fmla="*/ 631501 h 6858000"/>
              <a:gd name="connsiteX46" fmla="*/ 6449432 w 10615628"/>
              <a:gd name="connsiteY46" fmla="*/ 1932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15628" h="6858000">
                <a:moveTo>
                  <a:pt x="7169275" y="5665108"/>
                </a:moveTo>
                <a:cubicBezTo>
                  <a:pt x="7360156" y="5665108"/>
                  <a:pt x="7514896" y="5819848"/>
                  <a:pt x="7514896" y="6010729"/>
                </a:cubicBezTo>
                <a:cubicBezTo>
                  <a:pt x="7514896" y="6201610"/>
                  <a:pt x="7360156" y="6356350"/>
                  <a:pt x="7169275" y="6356350"/>
                </a:cubicBezTo>
                <a:cubicBezTo>
                  <a:pt x="6978394" y="6356350"/>
                  <a:pt x="6823654" y="6201610"/>
                  <a:pt x="6823654" y="6010729"/>
                </a:cubicBezTo>
                <a:cubicBezTo>
                  <a:pt x="6823654" y="5819848"/>
                  <a:pt x="6978394" y="5665108"/>
                  <a:pt x="7169275" y="5665108"/>
                </a:cubicBezTo>
                <a:close/>
                <a:moveTo>
                  <a:pt x="10010445" y="2285547"/>
                </a:moveTo>
                <a:cubicBezTo>
                  <a:pt x="10256937" y="2285547"/>
                  <a:pt x="10456759" y="2485369"/>
                  <a:pt x="10456759" y="2731861"/>
                </a:cubicBezTo>
                <a:cubicBezTo>
                  <a:pt x="10456759" y="2978353"/>
                  <a:pt x="10256937" y="3178175"/>
                  <a:pt x="10010445" y="3178175"/>
                </a:cubicBezTo>
                <a:cubicBezTo>
                  <a:pt x="9763953" y="3178175"/>
                  <a:pt x="9564131" y="2978353"/>
                  <a:pt x="9564131" y="2731861"/>
                </a:cubicBezTo>
                <a:cubicBezTo>
                  <a:pt x="9564131" y="2485369"/>
                  <a:pt x="9763953" y="2285547"/>
                  <a:pt x="10010445" y="2285547"/>
                </a:cubicBezTo>
                <a:close/>
                <a:moveTo>
                  <a:pt x="10354144" y="1626055"/>
                </a:moveTo>
                <a:cubicBezTo>
                  <a:pt x="10498558" y="1626055"/>
                  <a:pt x="10615628" y="1743125"/>
                  <a:pt x="10615628" y="1887539"/>
                </a:cubicBezTo>
                <a:cubicBezTo>
                  <a:pt x="10615628" y="2031953"/>
                  <a:pt x="10498558" y="2149023"/>
                  <a:pt x="10354144" y="2149023"/>
                </a:cubicBezTo>
                <a:cubicBezTo>
                  <a:pt x="10209730" y="2149023"/>
                  <a:pt x="10092660" y="2031953"/>
                  <a:pt x="10092660" y="1887539"/>
                </a:cubicBezTo>
                <a:cubicBezTo>
                  <a:pt x="10092660" y="1743125"/>
                  <a:pt x="10209730" y="1626055"/>
                  <a:pt x="10354144" y="1626055"/>
                </a:cubicBezTo>
                <a:close/>
                <a:moveTo>
                  <a:pt x="1458900" y="620486"/>
                </a:moveTo>
                <a:cubicBezTo>
                  <a:pt x="1705392" y="620486"/>
                  <a:pt x="1905214" y="820308"/>
                  <a:pt x="1905214" y="1066801"/>
                </a:cubicBezTo>
                <a:cubicBezTo>
                  <a:pt x="1905214" y="1313293"/>
                  <a:pt x="1705392" y="1513115"/>
                  <a:pt x="1458900" y="1513115"/>
                </a:cubicBezTo>
                <a:cubicBezTo>
                  <a:pt x="1212408" y="1513115"/>
                  <a:pt x="1012586" y="1313293"/>
                  <a:pt x="1012586" y="1066801"/>
                </a:cubicBezTo>
                <a:cubicBezTo>
                  <a:pt x="1012586" y="820308"/>
                  <a:pt x="1212408" y="620486"/>
                  <a:pt x="1458900" y="620486"/>
                </a:cubicBezTo>
                <a:close/>
                <a:moveTo>
                  <a:pt x="6634576" y="0"/>
                </a:moveTo>
                <a:lnTo>
                  <a:pt x="10141833" y="0"/>
                </a:lnTo>
                <a:lnTo>
                  <a:pt x="10200259" y="112226"/>
                </a:lnTo>
                <a:cubicBezTo>
                  <a:pt x="10410238" y="575267"/>
                  <a:pt x="10394871" y="1153566"/>
                  <a:pt x="9914574" y="1675664"/>
                </a:cubicBezTo>
                <a:cubicBezTo>
                  <a:pt x="9716855" y="1890647"/>
                  <a:pt x="9539637" y="2125050"/>
                  <a:pt x="9361608" y="2357295"/>
                </a:cubicBezTo>
                <a:cubicBezTo>
                  <a:pt x="9193291" y="2576999"/>
                  <a:pt x="9188571" y="2830555"/>
                  <a:pt x="9334634" y="3068329"/>
                </a:cubicBezTo>
                <a:cubicBezTo>
                  <a:pt x="9495669" y="3329572"/>
                  <a:pt x="9683003" y="3577867"/>
                  <a:pt x="9815041" y="3852733"/>
                </a:cubicBezTo>
                <a:cubicBezTo>
                  <a:pt x="10050524" y="4342849"/>
                  <a:pt x="9955574" y="4825683"/>
                  <a:pt x="9376175" y="5163128"/>
                </a:cubicBezTo>
                <a:cubicBezTo>
                  <a:pt x="8901028" y="5439881"/>
                  <a:pt x="8396076" y="5450671"/>
                  <a:pt x="7869812" y="5397802"/>
                </a:cubicBezTo>
                <a:cubicBezTo>
                  <a:pt x="7414763" y="5352215"/>
                  <a:pt x="6924916" y="5316880"/>
                  <a:pt x="6545391" y="5591204"/>
                </a:cubicBezTo>
                <a:cubicBezTo>
                  <a:pt x="6238293" y="5813470"/>
                  <a:pt x="6024794" y="6166020"/>
                  <a:pt x="5772722" y="6463273"/>
                </a:cubicBezTo>
                <a:cubicBezTo>
                  <a:pt x="5693284" y="6557075"/>
                  <a:pt x="5618532" y="6655327"/>
                  <a:pt x="5542128" y="6751894"/>
                </a:cubicBezTo>
                <a:lnTo>
                  <a:pt x="5455474" y="6858000"/>
                </a:lnTo>
                <a:lnTo>
                  <a:pt x="3884321" y="6858000"/>
                </a:lnTo>
                <a:lnTo>
                  <a:pt x="3874161" y="6844415"/>
                </a:lnTo>
                <a:cubicBezTo>
                  <a:pt x="3769501" y="6682571"/>
                  <a:pt x="3725803" y="6471500"/>
                  <a:pt x="3692625" y="6276208"/>
                </a:cubicBezTo>
                <a:cubicBezTo>
                  <a:pt x="3594979" y="5704765"/>
                  <a:pt x="2996562" y="5529974"/>
                  <a:pt x="2561203" y="5655807"/>
                </a:cubicBezTo>
                <a:cubicBezTo>
                  <a:pt x="1295583" y="6024676"/>
                  <a:pt x="405172" y="5378784"/>
                  <a:pt x="69616" y="4277707"/>
                </a:cubicBezTo>
                <a:cubicBezTo>
                  <a:pt x="12162" y="4089023"/>
                  <a:pt x="22817" y="3880246"/>
                  <a:pt x="1642" y="3679829"/>
                </a:cubicBezTo>
                <a:cubicBezTo>
                  <a:pt x="-11845" y="3246492"/>
                  <a:pt x="53163" y="2840534"/>
                  <a:pt x="368893" y="2516307"/>
                </a:cubicBezTo>
                <a:cubicBezTo>
                  <a:pt x="570253" y="2309552"/>
                  <a:pt x="826642" y="2227146"/>
                  <a:pt x="1113509" y="2192619"/>
                </a:cubicBezTo>
                <a:cubicBezTo>
                  <a:pt x="1425464" y="2154856"/>
                  <a:pt x="1739170" y="2099965"/>
                  <a:pt x="2037232" y="2005556"/>
                </a:cubicBezTo>
                <a:cubicBezTo>
                  <a:pt x="2313447" y="1917890"/>
                  <a:pt x="2430109" y="1649903"/>
                  <a:pt x="2547311" y="1405116"/>
                </a:cubicBezTo>
                <a:cubicBezTo>
                  <a:pt x="2839303" y="794963"/>
                  <a:pt x="3300289" y="490428"/>
                  <a:pt x="3900863" y="578768"/>
                </a:cubicBezTo>
                <a:cubicBezTo>
                  <a:pt x="4133784" y="613024"/>
                  <a:pt x="4362118" y="739802"/>
                  <a:pt x="4571571" y="860779"/>
                </a:cubicBezTo>
                <a:cubicBezTo>
                  <a:pt x="5133169" y="1185277"/>
                  <a:pt x="5641898" y="1029502"/>
                  <a:pt x="6039225" y="631501"/>
                </a:cubicBezTo>
                <a:cubicBezTo>
                  <a:pt x="6180164" y="489888"/>
                  <a:pt x="6313483" y="339980"/>
                  <a:pt x="6449432" y="1932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2587214" y="557783"/>
            <a:ext cx="6798833" cy="3130807"/>
          </a:xfrm>
        </p:spPr>
        <p:txBody>
          <a:bodyPr vert="horz" lIns="91440" tIns="45720" rIns="91440" bIns="45720" rtlCol="0" anchor="b">
            <a:normAutofit/>
          </a:bodyPr>
          <a:lstStyle/>
          <a:p>
            <a:r>
              <a:rPr lang="en-US" sz="5400" dirty="0"/>
              <a:t>       Thank You!!</a:t>
            </a:r>
            <a:endParaRPr lang="en-US" sz="5400" dirty="0"/>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800" advTm="7942">
        <p14:flythrough/>
      </p:transition>
    </mc:Choice>
    <mc:Fallback>
      <p:transition spd="slow" advTm="7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0"/>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6297494" y="552782"/>
            <a:ext cx="5369169" cy="1619611"/>
          </a:xfrm>
        </p:spPr>
        <p:txBody>
          <a:bodyPr>
            <a:normAutofit/>
          </a:bodyPr>
          <a:lstStyle/>
          <a:p>
            <a:r>
              <a:rPr lang="en-US" sz="4100" dirty="0">
                <a:solidFill>
                  <a:srgbClr val="CC9900"/>
                </a:solidFill>
              </a:rPr>
              <a:t>Africa Before Slavery</a:t>
            </a:r>
            <a:br>
              <a:rPr lang="en-US" sz="4100" dirty="0">
                <a:solidFill>
                  <a:srgbClr val="CC9900"/>
                </a:solidFill>
              </a:rPr>
            </a:br>
            <a:endParaRPr lang="en-US" sz="4100" dirty="0">
              <a:solidFill>
                <a:srgbClr val="CC9900"/>
              </a:solidFill>
            </a:endParaRPr>
          </a:p>
        </p:txBody>
      </p:sp>
      <p:pic>
        <p:nvPicPr>
          <p:cNvPr id="5" name="Content Placeholder 4" descr="Hands holding gold beads in their han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1346" r="12651" b="-2"/>
          <a:stretch>
            <a:fillRect/>
          </a:stretch>
        </p:blipFill>
        <p:spPr>
          <a:xfrm>
            <a:off x="-52346" y="10"/>
            <a:ext cx="5827552" cy="6857990"/>
          </a:xfrm>
          <a:custGeom>
            <a:avLst/>
            <a:gdLst/>
            <a:ahLst/>
            <a:cxnLst/>
            <a:rect l="l" t="t" r="r" b="b"/>
            <a:pathLst>
              <a:path w="5827552" h="6858000">
                <a:moveTo>
                  <a:pt x="5436113" y="4232571"/>
                </a:moveTo>
                <a:cubicBezTo>
                  <a:pt x="5625722" y="4232571"/>
                  <a:pt x="5779430" y="4386279"/>
                  <a:pt x="5779430" y="4575888"/>
                </a:cubicBezTo>
                <a:cubicBezTo>
                  <a:pt x="5779430" y="4765497"/>
                  <a:pt x="5625722" y="4919205"/>
                  <a:pt x="5436113" y="4919205"/>
                </a:cubicBezTo>
                <a:cubicBezTo>
                  <a:pt x="5246504" y="4919205"/>
                  <a:pt x="5092796" y="4765497"/>
                  <a:pt x="5092796" y="4575888"/>
                </a:cubicBezTo>
                <a:cubicBezTo>
                  <a:pt x="5092796" y="4386279"/>
                  <a:pt x="5246504" y="4232571"/>
                  <a:pt x="5436113" y="4232571"/>
                </a:cubicBezTo>
                <a:close/>
                <a:moveTo>
                  <a:pt x="5580185" y="1806694"/>
                </a:moveTo>
                <a:cubicBezTo>
                  <a:pt x="5699726" y="1806694"/>
                  <a:pt x="5799461" y="1891487"/>
                  <a:pt x="5822527" y="2004209"/>
                </a:cubicBezTo>
                <a:lnTo>
                  <a:pt x="5827552" y="2054052"/>
                </a:lnTo>
                <a:lnTo>
                  <a:pt x="5827552" y="2054073"/>
                </a:lnTo>
                <a:lnTo>
                  <a:pt x="5822527" y="2103916"/>
                </a:lnTo>
                <a:cubicBezTo>
                  <a:pt x="5799461" y="2216637"/>
                  <a:pt x="5699726" y="2301430"/>
                  <a:pt x="5580185" y="2301430"/>
                </a:cubicBezTo>
                <a:cubicBezTo>
                  <a:pt x="5443567" y="2301430"/>
                  <a:pt x="5332817" y="2190680"/>
                  <a:pt x="5332817" y="2054062"/>
                </a:cubicBezTo>
                <a:cubicBezTo>
                  <a:pt x="5332817" y="1917444"/>
                  <a:pt x="5443567" y="1806694"/>
                  <a:pt x="5580185" y="1806694"/>
                </a:cubicBezTo>
                <a:close/>
                <a:moveTo>
                  <a:pt x="5580184" y="1294715"/>
                </a:moveTo>
                <a:cubicBezTo>
                  <a:pt x="5659753" y="1294715"/>
                  <a:pt x="5724256" y="1359218"/>
                  <a:pt x="5724256" y="1438787"/>
                </a:cubicBezTo>
                <a:cubicBezTo>
                  <a:pt x="5724256" y="1518356"/>
                  <a:pt x="5659753" y="1582859"/>
                  <a:pt x="5580184" y="1582859"/>
                </a:cubicBezTo>
                <a:cubicBezTo>
                  <a:pt x="5500615" y="1582859"/>
                  <a:pt x="5436112" y="1518356"/>
                  <a:pt x="5436112" y="1438787"/>
                </a:cubicBezTo>
                <a:cubicBezTo>
                  <a:pt x="5436112" y="1359218"/>
                  <a:pt x="5500615" y="1294715"/>
                  <a:pt x="5580184" y="1294715"/>
                </a:cubicBezTo>
                <a:close/>
                <a:moveTo>
                  <a:pt x="0" y="0"/>
                </a:moveTo>
                <a:lnTo>
                  <a:pt x="5346882" y="0"/>
                </a:lnTo>
                <a:lnTo>
                  <a:pt x="5396357" y="64140"/>
                </a:lnTo>
                <a:cubicBezTo>
                  <a:pt x="5509528" y="228632"/>
                  <a:pt x="5577723" y="424885"/>
                  <a:pt x="5582550" y="646882"/>
                </a:cubicBezTo>
                <a:cubicBezTo>
                  <a:pt x="5608062" y="1102027"/>
                  <a:pt x="5203194" y="1301070"/>
                  <a:pt x="5151872" y="1809180"/>
                </a:cubicBezTo>
                <a:cubicBezTo>
                  <a:pt x="5104686" y="2276432"/>
                  <a:pt x="5496947" y="2514465"/>
                  <a:pt x="5323965" y="3464278"/>
                </a:cubicBezTo>
                <a:cubicBezTo>
                  <a:pt x="5211960" y="4079388"/>
                  <a:pt x="4297510" y="4259025"/>
                  <a:pt x="5513003" y="5720066"/>
                </a:cubicBezTo>
                <a:cubicBezTo>
                  <a:pt x="5768583" y="6027176"/>
                  <a:pt x="5791560" y="6490332"/>
                  <a:pt x="5601722" y="6841105"/>
                </a:cubicBezTo>
                <a:lnTo>
                  <a:pt x="5590822" y="6858000"/>
                </a:lnTo>
                <a:lnTo>
                  <a:pt x="1735" y="6858000"/>
                </a:lnTo>
                <a:lnTo>
                  <a:pt x="0" y="6858000"/>
                </a:lnTo>
                <a:lnTo>
                  <a:pt x="0" y="6849812"/>
                </a:lnTo>
                <a:lnTo>
                  <a:pt x="0" y="6483067"/>
                </a:lnTo>
                <a:lnTo>
                  <a:pt x="0" y="1250146"/>
                </a:lnTo>
                <a:close/>
              </a:path>
            </a:pathLst>
          </a:custGeom>
        </p:spPr>
      </p:pic>
      <p:sp>
        <p:nvSpPr>
          <p:cNvPr id="16" name="Content Placeholder 15"/>
          <p:cNvSpPr>
            <a:spLocks noGrp="1"/>
          </p:cNvSpPr>
          <p:nvPr>
            <p:ph idx="1"/>
          </p:nvPr>
        </p:nvSpPr>
        <p:spPr>
          <a:xfrm>
            <a:off x="6298092" y="2391995"/>
            <a:ext cx="5355276" cy="3174788"/>
          </a:xfrm>
        </p:spPr>
        <p:txBody>
          <a:bodyPr anchor="t">
            <a:normAutofit/>
          </a:bodyPr>
          <a:lstStyle/>
          <a:p>
            <a:pPr marL="342900" indent="-342900">
              <a:buFont typeface="Arial" panose="020B0604020202020204" pitchFamily="34" charset="0"/>
              <a:buChar char="•"/>
            </a:pPr>
            <a:r>
              <a:rPr lang="en-US" dirty="0"/>
              <a:t>Africa was striving before slavery</a:t>
            </a:r>
            <a:endParaRPr lang="en-US" dirty="0"/>
          </a:p>
          <a:p>
            <a:pPr marL="342900" indent="-342900">
              <a:buFont typeface="Arial" panose="020B0604020202020204" pitchFamily="34" charset="0"/>
              <a:buChar char="•"/>
            </a:pPr>
            <a:r>
              <a:rPr lang="en-US" dirty="0"/>
              <a:t>People would travel for many days just to trade in Africa.</a:t>
            </a:r>
            <a:endParaRPr lang="en-US" dirty="0"/>
          </a:p>
          <a:p>
            <a:pPr marL="342900" indent="-342900">
              <a:buFont typeface="Arial" panose="020B0604020202020204" pitchFamily="34" charset="0"/>
              <a:buChar char="•"/>
            </a:pPr>
            <a:r>
              <a:rPr lang="en-US" dirty="0"/>
              <a:t>Kings and Queens would be covered in gold from head to toe</a:t>
            </a:r>
            <a:endParaRPr lang="en-US" dirty="0"/>
          </a:p>
          <a:p>
            <a:pPr marL="342900" indent="-342900">
              <a:buFont typeface="Arial" panose="020B0604020202020204" pitchFamily="34" charset="0"/>
              <a:buChar char="•"/>
            </a:pPr>
            <a:r>
              <a:rPr lang="en-US" dirty="0"/>
              <a:t>Because of its gold people wanted to explore Africa even more.</a:t>
            </a:r>
            <a:endParaRPr lang="en-US" dirty="0"/>
          </a:p>
          <a:p>
            <a:pPr marL="342900" indent="-342900">
              <a:buFont typeface="Arial" panose="020B0604020202020204" pitchFamily="34" charset="0"/>
              <a:buChar char="•"/>
            </a:pPr>
            <a:endParaRPr lang="en-US" dirty="0"/>
          </a:p>
          <a:p>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6249">
        <p15:prstTrans prst="peelOff"/>
      </p:transition>
    </mc:Choice>
    <mc:Fallback>
      <p:transition spd="slow" advTm="56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6433074" y="552782"/>
            <a:ext cx="5149326" cy="1643663"/>
          </a:xfrm>
        </p:spPr>
        <p:txBody>
          <a:bodyPr>
            <a:normAutofit/>
          </a:bodyPr>
          <a:lstStyle/>
          <a:p>
            <a:r>
              <a:rPr lang="en-US" sz="4100" dirty="0"/>
              <a:t>                 </a:t>
            </a:r>
            <a:r>
              <a:rPr lang="en-US" sz="4100" dirty="0">
                <a:solidFill>
                  <a:schemeClr val="accent6"/>
                </a:solidFill>
              </a:rPr>
              <a:t>Portuguese in Africa</a:t>
            </a:r>
            <a:endParaRPr lang="en-US" sz="4100" dirty="0">
              <a:solidFill>
                <a:schemeClr val="accent6"/>
              </a:solidFill>
            </a:endParaRPr>
          </a:p>
        </p:txBody>
      </p:sp>
      <p:pic>
        <p:nvPicPr>
          <p:cNvPr id="5" name="Content Placeholder 4" descr="A group of people standing on a rock&#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1742" r="3844" b="-2"/>
          <a:stretch>
            <a:fillRect/>
          </a:stretch>
        </p:blipFill>
        <p:spPr>
          <a:xfrm>
            <a:off x="2" y="10"/>
            <a:ext cx="6164130" cy="5529421"/>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9" name="Content Placeholder 8"/>
          <p:cNvSpPr>
            <a:spLocks noGrp="1"/>
          </p:cNvSpPr>
          <p:nvPr>
            <p:ph idx="1"/>
          </p:nvPr>
        </p:nvSpPr>
        <p:spPr>
          <a:xfrm>
            <a:off x="6433074" y="2735229"/>
            <a:ext cx="5149326" cy="3108354"/>
          </a:xfrm>
        </p:spPr>
        <p:txBody>
          <a:bodyPr>
            <a:normAutofit/>
          </a:bodyPr>
          <a:lstStyle/>
          <a:p>
            <a:r>
              <a:rPr lang="en-US" dirty="0"/>
              <a:t>After King Mansa Musa returned from Mecca and helped build up Africa, that brought a lot of eyes to Africa. The Portuguese were the first Europeans to explore. </a:t>
            </a:r>
            <a:endParaRPr lang="en-US" dirty="0"/>
          </a:p>
          <a:p>
            <a:r>
              <a:rPr lang="en-US" sz="1800" dirty="0">
                <a:effectLst/>
                <a:latin typeface="Times New Roman" panose="02020603050405020304" pitchFamily="18" charset="0"/>
                <a:ea typeface="Calibri" panose="020F0502020204030204" pitchFamily="34" charset="0"/>
              </a:rPr>
              <a:t>Vasco Da Gama discovered new sea routes that help explore more of the south of Africa, which made it possible to trade with India and China.</a:t>
            </a:r>
            <a:endParaRPr lang="en-US" dirty="0"/>
          </a:p>
        </p:txBody>
      </p:sp>
      <p:pic>
        <p:nvPicPr>
          <p:cNvPr id="33" name="Audio 3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400" advTm="41615">
        <p14:doors dir="vert"/>
      </p:transition>
    </mc:Choice>
    <mc:Fallback>
      <p:transition spd="slow" advTm="416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609600" y="4297329"/>
            <a:ext cx="5934075" cy="1922496"/>
          </a:xfrm>
        </p:spPr>
        <p:txBody>
          <a:bodyPr anchor="ctr">
            <a:normAutofit/>
          </a:bodyPr>
          <a:lstStyle/>
          <a:p>
            <a:r>
              <a:rPr lang="en-US" sz="3600"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a:solidFill>
                  <a:srgbClr val="3A5FC6"/>
                </a:solidFill>
                <a:latin typeface="Times New Roman" panose="02020603050405020304" pitchFamily="18" charset="0"/>
                <a:ea typeface="Calibri" panose="020F0502020204030204" pitchFamily="34" charset="0"/>
                <a:cs typeface="Times New Roman" panose="02020603050405020304" pitchFamily="18" charset="0"/>
              </a:rPr>
              <a:t>Trading Weapons for Slaves</a:t>
            </a:r>
            <a:endParaRPr lang="en-US" sz="3600" u="sng" dirty="0">
              <a:solidFill>
                <a:srgbClr val="3A5FC6"/>
              </a:solidFill>
            </a:endParaRPr>
          </a:p>
        </p:txBody>
      </p:sp>
      <p:pic>
        <p:nvPicPr>
          <p:cNvPr id="5" name="Content Placeholder 4" descr="A person touching another person's head&#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9220" b="30109"/>
          <a:stretch>
            <a:fillRect/>
          </a:stretch>
        </p:blipFill>
        <p:spPr>
          <a:xfrm>
            <a:off x="20" y="1"/>
            <a:ext cx="12191980" cy="4160803"/>
          </a:xfrm>
          <a:custGeom>
            <a:avLst/>
            <a:gdLst/>
            <a:ahLst/>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p:spPr>
      </p:pic>
      <p:sp>
        <p:nvSpPr>
          <p:cNvPr id="9" name="Content Placeholder 8"/>
          <p:cNvSpPr>
            <a:spLocks noGrp="1"/>
          </p:cNvSpPr>
          <p:nvPr>
            <p:ph idx="1"/>
          </p:nvPr>
        </p:nvSpPr>
        <p:spPr>
          <a:xfrm>
            <a:off x="6912404" y="4297329"/>
            <a:ext cx="4669996" cy="1922496"/>
          </a:xfrm>
        </p:spPr>
        <p:txBody>
          <a:bodyPr anchor="ctr">
            <a:normAutofit/>
          </a:bodyPr>
          <a:lstStyle/>
          <a:p>
            <a:r>
              <a:rPr lang="en-US" sz="1800" dirty="0">
                <a:effectLst/>
                <a:latin typeface="Times New Roman" panose="02020603050405020304" pitchFamily="18" charset="0"/>
                <a:ea typeface="Calibri" panose="020F0502020204030204" pitchFamily="34" charset="0"/>
              </a:rPr>
              <a:t>shortage of labors to work on a plantation due to labor shortage.  The Europeans had weapons that the Africans never seen never before, and they decided to trade with each other.</a:t>
            </a:r>
            <a:endParaRPr lang="en-US" dirty="0"/>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400" advTm="25151">
        <p14:ripple/>
      </p:transition>
    </mc:Choice>
    <mc:Fallback>
      <p:transition spd="slow" advTm="25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6433074" y="552782"/>
            <a:ext cx="5149326" cy="1643663"/>
          </a:xfrm>
        </p:spPr>
        <p:txBody>
          <a:bodyPr>
            <a:normAutofit/>
          </a:bodyPr>
          <a:lstStyle/>
          <a:p>
            <a:r>
              <a:rPr lang="en-US" dirty="0"/>
              <a:t>Castel Elmina</a:t>
            </a:r>
            <a:endParaRPr lang="en-US" dirty="0"/>
          </a:p>
        </p:txBody>
      </p:sp>
      <p:pic>
        <p:nvPicPr>
          <p:cNvPr id="5" name="Content Placeholder 4" descr="A white building with a red roof with Cape Coast Castle in the background&#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0416" r="7649" b="2"/>
          <a:stretch>
            <a:fillRect/>
          </a:stretch>
        </p:blipFill>
        <p:spPr>
          <a:xfrm>
            <a:off x="2" y="10"/>
            <a:ext cx="6164130" cy="5529421"/>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9" name="Content Placeholder 8"/>
          <p:cNvSpPr>
            <a:spLocks noGrp="1"/>
          </p:cNvSpPr>
          <p:nvPr>
            <p:ph idx="1"/>
          </p:nvPr>
        </p:nvSpPr>
        <p:spPr>
          <a:xfrm>
            <a:off x="6433074" y="2735229"/>
            <a:ext cx="5149326" cy="3108354"/>
          </a:xfrm>
        </p:spPr>
        <p:txBody>
          <a:bodyPr>
            <a:normAutofit/>
          </a:bodyPr>
          <a:lstStyle/>
          <a:p>
            <a:r>
              <a:rPr lang="en-US" dirty="0"/>
              <a:t>Located in Ghana, Castel Elmina was built in 1482. Purchase of slaves were held in Castel Elmina, with slave ships docked on the castle's port to transport slaves.</a:t>
            </a:r>
            <a:endParaRPr lang="en-US" dirty="0"/>
          </a:p>
          <a:p>
            <a:r>
              <a:rPr lang="en-US" dirty="0"/>
              <a:t>Before entering the ships slaves were strip and their hair was cut.</a:t>
            </a:r>
            <a:endParaRPr lang="en-US" dirty="0"/>
          </a:p>
          <a:p>
            <a:endParaRPr lang="en-US" dirty="0"/>
          </a:p>
          <a:p>
            <a:endParaRPr lang="en-US" dirty="0"/>
          </a:p>
        </p:txBody>
      </p:sp>
      <p:pic>
        <p:nvPicPr>
          <p:cNvPr id="29" name="Audio 2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1967">
        <p159:morph option="byObject"/>
      </p:transition>
    </mc:Choice>
    <mc:Fallback>
      <p:transition spd="slow" advTm="619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8"/>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p:cNvSpPr>
            <a:spLocks noGrp="1" noRot="1" noChangeAspect="1" noMove="1" noResize="1" noEditPoints="1" noAdjustHandles="1" noChangeArrowheads="1" noChangeShapeType="1" noTextEdit="1"/>
          </p:cNvSpPr>
          <p:nvPr/>
        </p:nvSpPr>
        <p:spPr>
          <a:xfrm>
            <a:off x="0"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456458" y="552782"/>
            <a:ext cx="5125941" cy="1936746"/>
          </a:xfrm>
        </p:spPr>
        <p:txBody>
          <a:bodyPr>
            <a:normAutofit/>
          </a:bodyPr>
          <a:lstStyle/>
          <a:p>
            <a:r>
              <a:rPr lang="en-US" dirty="0"/>
              <a:t>      Life on the      Slave Ships</a:t>
            </a:r>
            <a:endParaRPr lang="en-US" dirty="0"/>
          </a:p>
        </p:txBody>
      </p:sp>
      <p:sp>
        <p:nvSpPr>
          <p:cNvPr id="3" name="Content Placeholder 2"/>
          <p:cNvSpPr>
            <a:spLocks noGrp="1"/>
          </p:cNvSpPr>
          <p:nvPr>
            <p:ph idx="1"/>
          </p:nvPr>
        </p:nvSpPr>
        <p:spPr>
          <a:xfrm>
            <a:off x="6456458" y="2735229"/>
            <a:ext cx="5125941" cy="3484596"/>
          </a:xfrm>
        </p:spPr>
        <p:txBody>
          <a:bodyPr>
            <a:normAutofit lnSpcReduction="10000"/>
          </a:bodyPr>
          <a:lstStyle/>
          <a:p>
            <a:pPr marL="342900" indent="-342900">
              <a:buFont typeface="Arial" panose="020B0604020202020204" pitchFamily="34" charset="0"/>
              <a:buChar char="•"/>
            </a:pPr>
            <a:r>
              <a:rPr lang="en-US" dirty="0"/>
              <a:t>Slaves were separated by gender. Men were separated from their family</a:t>
            </a:r>
            <a:endParaRPr lang="en-US" dirty="0"/>
          </a:p>
          <a:p>
            <a:pPr marL="342900" indent="-342900">
              <a:buFont typeface="Arial" panose="020B0604020202020204" pitchFamily="34" charset="0"/>
              <a:buChar char="•"/>
            </a:pPr>
            <a:r>
              <a:rPr lang="en-US" dirty="0"/>
              <a:t>Women were  raped.</a:t>
            </a:r>
            <a:endParaRPr lang="en-US" dirty="0"/>
          </a:p>
          <a:p>
            <a:pPr marL="342900" indent="-342900">
              <a:buFont typeface="Arial" panose="020B0604020202020204" pitchFamily="34" charset="0"/>
              <a:buChar char="•"/>
            </a:pPr>
            <a:r>
              <a:rPr lang="en-US" dirty="0"/>
              <a:t>Diseases like smallpox, yellow fever, and measles. Many enslaves and ship crew died because of diseases spreading</a:t>
            </a:r>
            <a:endParaRPr lang="en-US" dirty="0"/>
          </a:p>
          <a:p>
            <a:pPr marL="342900" indent="-342900">
              <a:buFont typeface="Arial" panose="020B0604020202020204" pitchFamily="34" charset="0"/>
              <a:buChar char="•"/>
            </a:pPr>
            <a:r>
              <a:rPr lang="en-US" dirty="0"/>
              <a:t>Slaves would pray to die and would jump off the ships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4" descr="A group of people sitting on the floo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 y="734480"/>
            <a:ext cx="4600913" cy="530364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p:transition spd="slow" advTm="5228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4"/>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Title 1"/>
          <p:cNvSpPr>
            <a:spLocks noGrp="1"/>
          </p:cNvSpPr>
          <p:nvPr>
            <p:ph type="title"/>
          </p:nvPr>
        </p:nvSpPr>
        <p:spPr>
          <a:xfrm>
            <a:off x="609601" y="552782"/>
            <a:ext cx="4606456" cy="1154711"/>
          </a:xfrm>
        </p:spPr>
        <p:txBody>
          <a:bodyPr>
            <a:normAutofit fontScale="90000"/>
          </a:bodyPr>
          <a:lstStyle/>
          <a:p>
            <a:r>
              <a:rPr lang="en-US" dirty="0"/>
              <a:t>The </a:t>
            </a:r>
            <a:r>
              <a:rPr lang="en-US" dirty="0" err="1"/>
              <a:t>Zong</a:t>
            </a:r>
            <a:r>
              <a:rPr lang="en-US" dirty="0"/>
              <a:t> Massacre</a:t>
            </a:r>
            <a:endParaRPr lang="en-US" dirty="0"/>
          </a:p>
        </p:txBody>
      </p:sp>
      <p:sp>
        <p:nvSpPr>
          <p:cNvPr id="20" name="Content Placeholder 19"/>
          <p:cNvSpPr>
            <a:spLocks noGrp="1"/>
          </p:cNvSpPr>
          <p:nvPr>
            <p:ph idx="1"/>
          </p:nvPr>
        </p:nvSpPr>
        <p:spPr>
          <a:xfrm>
            <a:off x="610198" y="2391995"/>
            <a:ext cx="4594537" cy="3174788"/>
          </a:xfrm>
        </p:spPr>
        <p:txBody>
          <a:bodyPr anchor="t">
            <a:normAutofit/>
          </a:bodyPr>
          <a:lstStyle/>
          <a:p>
            <a:r>
              <a:rPr lang="en-US" dirty="0"/>
              <a:t>In 1781 the slave ship the </a:t>
            </a:r>
            <a:r>
              <a:rPr lang="en-US" dirty="0" err="1"/>
              <a:t>Zong</a:t>
            </a:r>
            <a:r>
              <a:rPr lang="en-US" dirty="0"/>
              <a:t> left Ghana on its way to  Black River in Jamaica. Because of navigation issues the voyage took longer causing the ship to run out of water. The crew deiced to overthrow some 130 slaves.</a:t>
            </a:r>
            <a:endParaRPr lang="en-US" dirty="0"/>
          </a:p>
        </p:txBody>
      </p:sp>
      <p:pic>
        <p:nvPicPr>
          <p:cNvPr id="5" name="Content Placeholder 4" descr="A drawing of a ship in the sea&#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3239" r="16375" b="2"/>
          <a:stretch>
            <a:fillRect/>
          </a:stretch>
        </p:blipFill>
        <p:spPr>
          <a:xfrm>
            <a:off x="5879198" y="490264"/>
            <a:ext cx="6312802" cy="6367736"/>
          </a:xfrm>
          <a:custGeom>
            <a:avLst/>
            <a:gdLst/>
            <a:ahLst/>
            <a:cxnLst/>
            <a:rect l="l" t="t" r="r" b="b"/>
            <a:pathLst>
              <a:path w="6312802" h="6367736">
                <a:moveTo>
                  <a:pt x="789715" y="708127"/>
                </a:moveTo>
                <a:cubicBezTo>
                  <a:pt x="845978" y="711650"/>
                  <a:pt x="901296" y="724302"/>
                  <a:pt x="953475" y="745602"/>
                </a:cubicBezTo>
                <a:cubicBezTo>
                  <a:pt x="1173612" y="834890"/>
                  <a:pt x="1309905" y="1073925"/>
                  <a:pt x="1278834" y="1315681"/>
                </a:cubicBezTo>
                <a:cubicBezTo>
                  <a:pt x="1233750" y="1669869"/>
                  <a:pt x="880524" y="1881517"/>
                  <a:pt x="560369" y="1747304"/>
                </a:cubicBezTo>
                <a:cubicBezTo>
                  <a:pt x="338151" y="1654256"/>
                  <a:pt x="204742" y="1408974"/>
                  <a:pt x="242538" y="1164574"/>
                </a:cubicBezTo>
                <a:cubicBezTo>
                  <a:pt x="286421" y="880774"/>
                  <a:pt x="529219" y="692590"/>
                  <a:pt x="789715" y="708127"/>
                </a:cubicBezTo>
                <a:close/>
                <a:moveTo>
                  <a:pt x="2877121" y="364348"/>
                </a:moveTo>
                <a:cubicBezTo>
                  <a:pt x="2901561" y="365790"/>
                  <a:pt x="2925601" y="371235"/>
                  <a:pt x="2948310" y="380363"/>
                </a:cubicBezTo>
                <a:cubicBezTo>
                  <a:pt x="3044405" y="419202"/>
                  <a:pt x="3103503" y="523063"/>
                  <a:pt x="3089970" y="628607"/>
                </a:cubicBezTo>
                <a:cubicBezTo>
                  <a:pt x="3070190" y="782758"/>
                  <a:pt x="2916600" y="874848"/>
                  <a:pt x="2777343" y="816472"/>
                </a:cubicBezTo>
                <a:cubicBezTo>
                  <a:pt x="2680608" y="775952"/>
                  <a:pt x="2622552" y="669287"/>
                  <a:pt x="2639048" y="562863"/>
                </a:cubicBezTo>
                <a:cubicBezTo>
                  <a:pt x="2658106" y="439382"/>
                  <a:pt x="2763810" y="357542"/>
                  <a:pt x="2877121" y="364348"/>
                </a:cubicBezTo>
                <a:close/>
                <a:moveTo>
                  <a:pt x="5725514" y="29060"/>
                </a:moveTo>
                <a:lnTo>
                  <a:pt x="5748657" y="29701"/>
                </a:lnTo>
                <a:cubicBezTo>
                  <a:pt x="5935681" y="36387"/>
                  <a:pt x="6081789" y="65616"/>
                  <a:pt x="6194082" y="113315"/>
                </a:cubicBezTo>
                <a:lnTo>
                  <a:pt x="6312802" y="183322"/>
                </a:lnTo>
                <a:lnTo>
                  <a:pt x="6312802" y="6367736"/>
                </a:lnTo>
                <a:lnTo>
                  <a:pt x="3171877" y="6367736"/>
                </a:lnTo>
                <a:lnTo>
                  <a:pt x="3171635" y="6367591"/>
                </a:lnTo>
                <a:lnTo>
                  <a:pt x="2683232" y="6367591"/>
                </a:lnTo>
                <a:lnTo>
                  <a:pt x="2683031" y="6367736"/>
                </a:lnTo>
                <a:lnTo>
                  <a:pt x="1006759" y="6367736"/>
                </a:lnTo>
                <a:lnTo>
                  <a:pt x="1017798" y="6253705"/>
                </a:lnTo>
                <a:cubicBezTo>
                  <a:pt x="1043303" y="6019815"/>
                  <a:pt x="1065826" y="5776617"/>
                  <a:pt x="897420" y="5565130"/>
                </a:cubicBezTo>
                <a:cubicBezTo>
                  <a:pt x="700507" y="5318087"/>
                  <a:pt x="491822" y="5428997"/>
                  <a:pt x="271526" y="5130943"/>
                </a:cubicBezTo>
                <a:cubicBezTo>
                  <a:pt x="108646" y="4910648"/>
                  <a:pt x="-26366" y="4708290"/>
                  <a:pt x="39940" y="4415201"/>
                </a:cubicBezTo>
                <a:cubicBezTo>
                  <a:pt x="128666" y="4023216"/>
                  <a:pt x="467878" y="3870268"/>
                  <a:pt x="464356" y="3587268"/>
                </a:cubicBezTo>
                <a:cubicBezTo>
                  <a:pt x="460351" y="3247094"/>
                  <a:pt x="43943" y="3178950"/>
                  <a:pt x="3183" y="2791128"/>
                </a:cubicBezTo>
                <a:cubicBezTo>
                  <a:pt x="-23403" y="2538162"/>
                  <a:pt x="118896" y="2235225"/>
                  <a:pt x="343758" y="2095087"/>
                </a:cubicBezTo>
                <a:cubicBezTo>
                  <a:pt x="758163" y="1836512"/>
                  <a:pt x="1225342" y="2272862"/>
                  <a:pt x="1543093" y="2013487"/>
                </a:cubicBezTo>
                <a:cubicBezTo>
                  <a:pt x="1732879" y="1858534"/>
                  <a:pt x="1763790" y="1542064"/>
                  <a:pt x="1726873" y="1342749"/>
                </a:cubicBezTo>
                <a:cubicBezTo>
                  <a:pt x="1656484" y="963255"/>
                  <a:pt x="1345299" y="901114"/>
                  <a:pt x="1356831" y="612032"/>
                </a:cubicBezTo>
                <a:cubicBezTo>
                  <a:pt x="1365319" y="397180"/>
                  <a:pt x="1547578" y="171600"/>
                  <a:pt x="1773239" y="121551"/>
                </a:cubicBezTo>
                <a:cubicBezTo>
                  <a:pt x="1804789" y="114503"/>
                  <a:pt x="1837013" y="110980"/>
                  <a:pt x="1869333" y="110980"/>
                </a:cubicBezTo>
                <a:cubicBezTo>
                  <a:pt x="2087466" y="110980"/>
                  <a:pt x="2259155" y="271137"/>
                  <a:pt x="2312167" y="320866"/>
                </a:cubicBezTo>
                <a:cubicBezTo>
                  <a:pt x="2563133" y="555255"/>
                  <a:pt x="2364538" y="842498"/>
                  <a:pt x="2568899" y="1194363"/>
                </a:cubicBezTo>
                <a:cubicBezTo>
                  <a:pt x="2600650" y="1246494"/>
                  <a:pt x="2637078" y="1295662"/>
                  <a:pt x="2677726" y="1341226"/>
                </a:cubicBezTo>
                <a:cubicBezTo>
                  <a:pt x="2757804" y="1432276"/>
                  <a:pt x="2906990" y="1416261"/>
                  <a:pt x="2964327" y="1310316"/>
                </a:cubicBezTo>
                <a:cubicBezTo>
                  <a:pt x="3059059" y="1135183"/>
                  <a:pt x="3149628" y="938831"/>
                  <a:pt x="3333248" y="887741"/>
                </a:cubicBezTo>
                <a:cubicBezTo>
                  <a:pt x="3690239" y="788365"/>
                  <a:pt x="3902767" y="1378543"/>
                  <a:pt x="4272730" y="1307994"/>
                </a:cubicBezTo>
                <a:cubicBezTo>
                  <a:pt x="4426320" y="1278686"/>
                  <a:pt x="4515368" y="1152802"/>
                  <a:pt x="4596327" y="996810"/>
                </a:cubicBezTo>
                <a:cubicBezTo>
                  <a:pt x="4618829" y="953326"/>
                  <a:pt x="4640770" y="907521"/>
                  <a:pt x="4663272" y="860676"/>
                </a:cubicBezTo>
                <a:cubicBezTo>
                  <a:pt x="4732781" y="613153"/>
                  <a:pt x="4835282" y="115946"/>
                  <a:pt x="5572324" y="40189"/>
                </a:cubicBezTo>
                <a:cubicBezTo>
                  <a:pt x="5622910" y="31543"/>
                  <a:pt x="5674208" y="27859"/>
                  <a:pt x="5725514" y="29060"/>
                </a:cubicBezTo>
                <a:close/>
                <a:moveTo>
                  <a:pt x="4169348" y="793"/>
                </a:moveTo>
                <a:cubicBezTo>
                  <a:pt x="4219966" y="3995"/>
                  <a:pt x="4269734" y="15368"/>
                  <a:pt x="4316693" y="34505"/>
                </a:cubicBezTo>
                <a:cubicBezTo>
                  <a:pt x="4514808" y="114584"/>
                  <a:pt x="4637488" y="329676"/>
                  <a:pt x="4609540" y="547569"/>
                </a:cubicBezTo>
                <a:cubicBezTo>
                  <a:pt x="4568620" y="865801"/>
                  <a:pt x="4251108" y="1055907"/>
                  <a:pt x="3962986" y="935790"/>
                </a:cubicBezTo>
                <a:cubicBezTo>
                  <a:pt x="3762790" y="852028"/>
                  <a:pt x="3642672" y="631491"/>
                  <a:pt x="3676946" y="411355"/>
                </a:cubicBezTo>
                <a:cubicBezTo>
                  <a:pt x="3716424" y="155985"/>
                  <a:pt x="3934959" y="-13061"/>
                  <a:pt x="4169348" y="793"/>
                </a:cubicBezTo>
                <a:close/>
              </a:path>
            </a:pathLst>
          </a:custGeom>
        </p:spPr>
      </p:pic>
      <p:pic>
        <p:nvPicPr>
          <p:cNvPr id="83" name="Audio 8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2766"/>
    </mc:Choice>
    <mc:Fallback>
      <p:transition spd="slow" advTm="7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5748752" y="552782"/>
            <a:ext cx="5919373" cy="1611920"/>
          </a:xfrm>
        </p:spPr>
        <p:txBody>
          <a:bodyPr>
            <a:normAutofit fontScale="90000"/>
          </a:bodyPr>
          <a:lstStyle/>
          <a:p>
            <a:r>
              <a:rPr lang="en-US" dirty="0"/>
              <a:t>    Olaudah Equiano</a:t>
            </a:r>
            <a:br>
              <a:rPr lang="en-US" dirty="0"/>
            </a:br>
            <a:r>
              <a:rPr lang="en-US" dirty="0"/>
              <a:t>               A.K.A</a:t>
            </a:r>
            <a:br>
              <a:rPr lang="en-US" dirty="0"/>
            </a:br>
            <a:r>
              <a:rPr lang="en-US" dirty="0"/>
              <a:t>       Gustavus </a:t>
            </a:r>
            <a:r>
              <a:rPr lang="en-US" dirty="0" err="1"/>
              <a:t>Vassa</a:t>
            </a:r>
            <a:endParaRPr lang="en-US" dirty="0"/>
          </a:p>
        </p:txBody>
      </p:sp>
      <p:pic>
        <p:nvPicPr>
          <p:cNvPr id="5" name="Picture 4" descr="A close-up of a pers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3963" r="6716" b="2"/>
          <a:stretch>
            <a:fillRect/>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sp>
        <p:nvSpPr>
          <p:cNvPr id="3" name="Content Placeholder 2"/>
          <p:cNvSpPr>
            <a:spLocks noGrp="1"/>
          </p:cNvSpPr>
          <p:nvPr>
            <p:ph idx="1"/>
          </p:nvPr>
        </p:nvSpPr>
        <p:spPr>
          <a:xfrm>
            <a:off x="5745083" y="2391995"/>
            <a:ext cx="5904056" cy="3174788"/>
          </a:xfrm>
        </p:spPr>
        <p:txBody>
          <a:bodyPr anchor="t">
            <a:normAutofit/>
          </a:bodyPr>
          <a:lstStyle/>
          <a:p>
            <a:pPr marL="342900" indent="-342900">
              <a:buFont typeface="Arial" panose="020B0604020202020204" pitchFamily="34" charset="0"/>
              <a:buChar char="•"/>
            </a:pPr>
            <a:r>
              <a:rPr lang="en-US" dirty="0"/>
              <a:t>He spoke out against the slave trade. </a:t>
            </a:r>
            <a:endParaRPr lang="en-US" dirty="0"/>
          </a:p>
          <a:p>
            <a:pPr marL="342900" indent="-342900">
              <a:buFont typeface="Arial" panose="020B0604020202020204" pitchFamily="34" charset="0"/>
              <a:buChar char="•"/>
            </a:pPr>
            <a:r>
              <a:rPr lang="en-US" dirty="0"/>
              <a:t>A well known Abolitionist</a:t>
            </a:r>
            <a:endParaRPr lang="en-US" dirty="0"/>
          </a:p>
          <a:p>
            <a:pPr marL="342900" indent="-342900">
              <a:buFont typeface="Arial" panose="020B0604020202020204" pitchFamily="34" charset="0"/>
              <a:buChar char="•"/>
            </a:pPr>
            <a:r>
              <a:rPr lang="en-US" dirty="0"/>
              <a:t>Authored his own autobiography called “The Interesting Narrative of the Life of Olaudah Equiano”</a:t>
            </a:r>
            <a:endParaRPr lang="en-US" dirty="0"/>
          </a:p>
          <a:p>
            <a:pPr marL="342900" indent="-342900">
              <a:buFont typeface="Arial" panose="020B0604020202020204" pitchFamily="34" charset="0"/>
              <a:buChar char="•"/>
            </a:pPr>
            <a:endParaRPr lang="en-US"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800" advTm="36143">
        <p:circle/>
      </p:transition>
    </mc:Choice>
    <mc:Fallback>
      <p:transition spd="slow" advTm="3614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557784"/>
            <a:ext cx="6110177" cy="1325563"/>
          </a:xfrm>
        </p:spPr>
        <p:txBody>
          <a:bodyPr>
            <a:normAutofit/>
          </a:bodyPr>
          <a:lstStyle/>
          <a:p>
            <a:pPr>
              <a:lnSpc>
                <a:spcPct val="90000"/>
              </a:lnSpc>
            </a:pPr>
            <a:r>
              <a:rPr lang="en-US" sz="2800"/>
              <a:t>                         Cudjoe Lewis</a:t>
            </a:r>
            <a:br>
              <a:rPr lang="en-US" sz="2800"/>
            </a:br>
            <a:r>
              <a:rPr lang="en-US" sz="2800"/>
              <a:t>                                  A.KA.</a:t>
            </a:r>
            <a:br>
              <a:rPr lang="en-US" sz="2800"/>
            </a:br>
            <a:r>
              <a:rPr lang="en-US" sz="2800"/>
              <a:t>                        </a:t>
            </a:r>
            <a:r>
              <a:rPr lang="en-US" sz="2800" err="1"/>
              <a:t>Oluale</a:t>
            </a:r>
            <a:r>
              <a:rPr lang="en-US" sz="2800"/>
              <a:t> </a:t>
            </a:r>
            <a:r>
              <a:rPr lang="en-US" sz="2800" err="1"/>
              <a:t>Kossola</a:t>
            </a:r>
            <a:endParaRPr lang="en-US" sz="2800"/>
          </a:p>
        </p:txBody>
      </p:sp>
      <p:sp>
        <p:nvSpPr>
          <p:cNvPr id="3" name="Content Placeholder 2"/>
          <p:cNvSpPr>
            <a:spLocks noGrp="1"/>
          </p:cNvSpPr>
          <p:nvPr>
            <p:ph idx="1"/>
          </p:nvPr>
        </p:nvSpPr>
        <p:spPr>
          <a:xfrm>
            <a:off x="609600" y="2106204"/>
            <a:ext cx="6110177" cy="4036534"/>
          </a:xfrm>
        </p:spPr>
        <p:txBody>
          <a:bodyPr>
            <a:normAutofit/>
          </a:bodyPr>
          <a:lstStyle/>
          <a:p>
            <a:pPr marL="342900" indent="-342900">
              <a:buFont typeface="Arial" panose="020B0604020202020204" pitchFamily="34" charset="0"/>
              <a:buChar char="•"/>
            </a:pPr>
            <a:r>
              <a:rPr lang="en-US" dirty="0" err="1"/>
              <a:t>Kossola</a:t>
            </a:r>
            <a:r>
              <a:rPr lang="en-US" dirty="0"/>
              <a:t> sailed on the last known slave ship called “ The </a:t>
            </a:r>
            <a:r>
              <a:rPr lang="en-US" dirty="0" err="1"/>
              <a:t>Clotida</a:t>
            </a:r>
            <a:r>
              <a:rPr lang="en-US" dirty="0"/>
              <a:t>” which sailed from Benin to Mobile, AL</a:t>
            </a:r>
            <a:endParaRPr lang="en-US" dirty="0"/>
          </a:p>
          <a:p>
            <a:pPr marL="342900" indent="-342900">
              <a:buFont typeface="Arial" panose="020B0604020202020204" pitchFamily="34" charset="0"/>
              <a:buChar char="•"/>
            </a:pPr>
            <a:r>
              <a:rPr lang="en-US" dirty="0" err="1"/>
              <a:t>Kossola</a:t>
            </a:r>
            <a:r>
              <a:rPr lang="en-US" dirty="0"/>
              <a:t> was interviewed by Zora Neale Hurston who was an American author.</a:t>
            </a:r>
            <a:endParaRPr lang="en-US" dirty="0"/>
          </a:p>
          <a:p>
            <a:pPr marL="342900" indent="-342900">
              <a:buFont typeface="Arial" panose="020B0604020202020204" pitchFamily="34" charset="0"/>
              <a:buChar char="•"/>
            </a:pPr>
            <a:r>
              <a:rPr lang="en-US" dirty="0"/>
              <a:t>The interview was conducted in the 1930’s and wasn’t published until 2018.</a:t>
            </a:r>
            <a:endParaRPr lang="en-US" dirty="0"/>
          </a:p>
        </p:txBody>
      </p:sp>
      <p:pic>
        <p:nvPicPr>
          <p:cNvPr id="7" name="Picture 6" descr="A person smoking a pipe&#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75" r="4" b="4"/>
          <a:stretch>
            <a:fillRect/>
          </a:stretch>
        </p:blipFill>
        <p:spPr>
          <a:xfrm>
            <a:off x="7331853" y="10"/>
            <a:ext cx="4860147" cy="3428990"/>
          </a:xfrm>
          <a:custGeom>
            <a:avLst/>
            <a:gdLst/>
            <a:ahLst/>
            <a:cxnLst/>
            <a:rect l="l" t="t" r="r" b="b"/>
            <a:pathLst>
              <a:path w="4860147" h="3429000">
                <a:moveTo>
                  <a:pt x="268805" y="1822824"/>
                </a:moveTo>
                <a:cubicBezTo>
                  <a:pt x="412387" y="1822824"/>
                  <a:pt x="528781" y="1939219"/>
                  <a:pt x="528781" y="2082800"/>
                </a:cubicBezTo>
                <a:cubicBezTo>
                  <a:pt x="528781" y="2226381"/>
                  <a:pt x="412387" y="2342776"/>
                  <a:pt x="268805" y="2342776"/>
                </a:cubicBezTo>
                <a:cubicBezTo>
                  <a:pt x="125225" y="2342776"/>
                  <a:pt x="8829" y="2226381"/>
                  <a:pt x="8829" y="2082800"/>
                </a:cubicBezTo>
                <a:cubicBezTo>
                  <a:pt x="8829" y="1939219"/>
                  <a:pt x="125225" y="1822824"/>
                  <a:pt x="268805" y="1822824"/>
                </a:cubicBezTo>
                <a:close/>
                <a:moveTo>
                  <a:pt x="311623" y="1354515"/>
                </a:moveTo>
                <a:cubicBezTo>
                  <a:pt x="403243" y="1354515"/>
                  <a:pt x="477514" y="1428787"/>
                  <a:pt x="477514" y="1520407"/>
                </a:cubicBezTo>
                <a:cubicBezTo>
                  <a:pt x="477514" y="1612027"/>
                  <a:pt x="403243" y="1686299"/>
                  <a:pt x="311623" y="1686299"/>
                </a:cubicBezTo>
                <a:cubicBezTo>
                  <a:pt x="220002" y="1686299"/>
                  <a:pt x="145730" y="1612027"/>
                  <a:pt x="145730" y="1520407"/>
                </a:cubicBezTo>
                <a:cubicBezTo>
                  <a:pt x="145730" y="1428787"/>
                  <a:pt x="220002" y="1354515"/>
                  <a:pt x="311623" y="1354515"/>
                </a:cubicBezTo>
                <a:close/>
                <a:moveTo>
                  <a:pt x="541218" y="0"/>
                </a:moveTo>
                <a:lnTo>
                  <a:pt x="833582" y="0"/>
                </a:lnTo>
                <a:lnTo>
                  <a:pt x="2382626" y="0"/>
                </a:lnTo>
                <a:lnTo>
                  <a:pt x="2747580" y="0"/>
                </a:lnTo>
                <a:lnTo>
                  <a:pt x="3950670" y="0"/>
                </a:lnTo>
                <a:lnTo>
                  <a:pt x="4706476" y="0"/>
                </a:lnTo>
                <a:lnTo>
                  <a:pt x="4860147" y="0"/>
                </a:lnTo>
                <a:lnTo>
                  <a:pt x="4860147" y="3429000"/>
                </a:lnTo>
                <a:lnTo>
                  <a:pt x="0" y="3429000"/>
                </a:lnTo>
                <a:lnTo>
                  <a:pt x="10355" y="3365199"/>
                </a:lnTo>
                <a:cubicBezTo>
                  <a:pt x="48015" y="3197951"/>
                  <a:pt x="123724" y="3038692"/>
                  <a:pt x="207457" y="2872062"/>
                </a:cubicBezTo>
                <a:cubicBezTo>
                  <a:pt x="262517" y="2763073"/>
                  <a:pt x="320349" y="2687655"/>
                  <a:pt x="379893" y="2630331"/>
                </a:cubicBezTo>
                <a:cubicBezTo>
                  <a:pt x="382617" y="2627394"/>
                  <a:pt x="385645" y="2624417"/>
                  <a:pt x="389084" y="2621388"/>
                </a:cubicBezTo>
                <a:cubicBezTo>
                  <a:pt x="945661" y="2128752"/>
                  <a:pt x="557531" y="1213511"/>
                  <a:pt x="465879" y="1018429"/>
                </a:cubicBezTo>
                <a:cubicBezTo>
                  <a:pt x="458750" y="1006625"/>
                  <a:pt x="452689" y="994267"/>
                  <a:pt x="447771" y="981453"/>
                </a:cubicBezTo>
                <a:cubicBezTo>
                  <a:pt x="313042" y="605203"/>
                  <a:pt x="284127" y="265828"/>
                  <a:pt x="512399" y="26006"/>
                </a:cubicBezTo>
                <a:close/>
              </a:path>
            </a:pathLst>
          </a:custGeom>
        </p:spPr>
      </p:pic>
      <p:pic>
        <p:nvPicPr>
          <p:cNvPr id="5" name="Picture 4" descr="A person wearing a ha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413" r="-3" b="46161"/>
          <a:stretch>
            <a:fillRect/>
          </a:stretch>
        </p:blipFill>
        <p:spPr>
          <a:xfrm>
            <a:off x="7317115" y="3429000"/>
            <a:ext cx="4874885" cy="3429000"/>
          </a:xfrm>
          <a:custGeom>
            <a:avLst/>
            <a:gdLst/>
            <a:ahLst/>
            <a:cxnLst/>
            <a:rect l="l" t="t" r="r" b="b"/>
            <a:pathLst>
              <a:path w="4874885" h="3429000">
                <a:moveTo>
                  <a:pt x="342131" y="1329720"/>
                </a:moveTo>
                <a:cubicBezTo>
                  <a:pt x="518068" y="1329720"/>
                  <a:pt x="660693" y="1472346"/>
                  <a:pt x="660693" y="1648283"/>
                </a:cubicBezTo>
                <a:cubicBezTo>
                  <a:pt x="660693" y="1824220"/>
                  <a:pt x="518068" y="1966846"/>
                  <a:pt x="342131" y="1966846"/>
                </a:cubicBezTo>
                <a:cubicBezTo>
                  <a:pt x="166194" y="1966846"/>
                  <a:pt x="23567" y="1824220"/>
                  <a:pt x="23567" y="1648283"/>
                </a:cubicBezTo>
                <a:cubicBezTo>
                  <a:pt x="23567" y="1472346"/>
                  <a:pt x="166194" y="1329720"/>
                  <a:pt x="342131" y="1329720"/>
                </a:cubicBezTo>
                <a:close/>
                <a:moveTo>
                  <a:pt x="14738" y="0"/>
                </a:moveTo>
                <a:lnTo>
                  <a:pt x="4874885" y="0"/>
                </a:lnTo>
                <a:lnTo>
                  <a:pt x="4874885" y="3429000"/>
                </a:lnTo>
                <a:lnTo>
                  <a:pt x="580539" y="3429000"/>
                </a:lnTo>
                <a:lnTo>
                  <a:pt x="548777" y="3393217"/>
                </a:lnTo>
                <a:cubicBezTo>
                  <a:pt x="402964" y="3206564"/>
                  <a:pt x="308389" y="2967571"/>
                  <a:pt x="301088" y="2744809"/>
                </a:cubicBezTo>
                <a:cubicBezTo>
                  <a:pt x="283493" y="2198815"/>
                  <a:pt x="800250" y="2035406"/>
                  <a:pt x="744084" y="1560172"/>
                </a:cubicBezTo>
                <a:cubicBezTo>
                  <a:pt x="697796" y="1165597"/>
                  <a:pt x="239340" y="1008363"/>
                  <a:pt x="56290" y="477274"/>
                </a:cubicBezTo>
                <a:cubicBezTo>
                  <a:pt x="4940" y="328333"/>
                  <a:pt x="-8117" y="192526"/>
                  <a:pt x="4452" y="63374"/>
                </a:cubicBezTo>
                <a:close/>
              </a:path>
            </a:pathLst>
          </a:custGeom>
        </p:spPr>
      </p:pic>
      <p:pic>
        <p:nvPicPr>
          <p:cNvPr id="32" name="Audio 3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400" advTm="22505">
        <p14:doors dir="vert"/>
      </p:transition>
    </mc:Choice>
    <mc:Fallback>
      <p:transition spd="slow" advTm="22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Splash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3148</Words>
  <Application>WPS Presentation</Application>
  <PresentationFormat>Widescreen</PresentationFormat>
  <Paragraphs>71</Paragraphs>
  <Slides>12</Slides>
  <Notes>0</Notes>
  <HiddenSlides>0</HiddenSlides>
  <MMClips>12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vt:i4>
      </vt:variant>
    </vt:vector>
  </HeadingPairs>
  <TitlesOfParts>
    <vt:vector size="26" baseType="lpstr">
      <vt:lpstr>Arial</vt:lpstr>
      <vt:lpstr>SimSun</vt:lpstr>
      <vt:lpstr>Wingdings</vt:lpstr>
      <vt:lpstr>Segoe UI Semilight</vt:lpstr>
      <vt:lpstr>Avenir Next LT Pro</vt:lpstr>
      <vt:lpstr>Yu Gothic UI</vt:lpstr>
      <vt:lpstr>Calibri</vt:lpstr>
      <vt:lpstr>Times New Roman</vt:lpstr>
      <vt:lpstr>Open Sans</vt:lpstr>
      <vt:lpstr>Segoe Print</vt:lpstr>
      <vt:lpstr>Posterama</vt:lpstr>
      <vt:lpstr>Microsoft YaHei</vt:lpstr>
      <vt:lpstr>Arial Unicode MS</vt:lpstr>
      <vt:lpstr>SplashVTI</vt:lpstr>
      <vt:lpstr>The Voyages of The Slave Ships</vt:lpstr>
      <vt:lpstr>Africa Before Slavery </vt:lpstr>
      <vt:lpstr>                 Portuguese in Africa</vt:lpstr>
      <vt:lpstr> Trading Weapons for Slaves</vt:lpstr>
      <vt:lpstr>Castel Elmina</vt:lpstr>
      <vt:lpstr>      Life on the      Slave Ships</vt:lpstr>
      <vt:lpstr>The Zong Massacre</vt:lpstr>
      <vt:lpstr>    Olaudah Equiano                A.K.A        Gustavus Vassa</vt:lpstr>
      <vt:lpstr>                         Cudjoe Lewis                                   A.KA.                         Oluale Kossola</vt:lpstr>
      <vt:lpstr>                            Slave Trade Act</vt:lpstr>
      <vt:lpstr>       The Clotilda</vt:lpstr>
      <vt:lpstr>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Voyages of The Slave Ships</dc:title>
  <dc:creator>Dgregory0@hotmail.com</dc:creator>
  <cp:lastModifiedBy>oalap</cp:lastModifiedBy>
  <cp:revision>4</cp:revision>
  <dcterms:created xsi:type="dcterms:W3CDTF">2023-11-21T02:17:00Z</dcterms:created>
  <dcterms:modified xsi:type="dcterms:W3CDTF">2023-12-29T21:29:39Z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B1F25F35861B4763ABA219EE1F104D26_13</vt:lpwstr>
  </property>
  <property fmtid="{D5CDD505-2E9C-101B-9397-08002B2CF9AE}" pid="3" name="KSOProductBuildVer">
    <vt:lpwstr>1033-12.2.0.13359</vt:lpwstr>
  </property>
</Properties>
</file>